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67"/>
  </p:notesMasterIdLst>
  <p:handoutMasterIdLst>
    <p:handoutMasterId r:id="rId68"/>
  </p:handoutMasterIdLst>
  <p:sldIdLst>
    <p:sldId id="829" r:id="rId7"/>
    <p:sldId id="1154" r:id="rId8"/>
    <p:sldId id="1097" r:id="rId9"/>
    <p:sldId id="1120" r:id="rId10"/>
    <p:sldId id="1160" r:id="rId11"/>
    <p:sldId id="1161" r:id="rId12"/>
    <p:sldId id="1163" r:id="rId13"/>
    <p:sldId id="1167" r:id="rId14"/>
    <p:sldId id="1168" r:id="rId15"/>
    <p:sldId id="1162" r:id="rId16"/>
    <p:sldId id="1166" r:id="rId17"/>
    <p:sldId id="1126" r:id="rId18"/>
    <p:sldId id="1119" r:id="rId19"/>
    <p:sldId id="1127" r:id="rId20"/>
    <p:sldId id="1131" r:id="rId21"/>
    <p:sldId id="1152" r:id="rId22"/>
    <p:sldId id="1130" r:id="rId23"/>
    <p:sldId id="1181" r:id="rId24"/>
    <p:sldId id="1129" r:id="rId25"/>
    <p:sldId id="1172" r:id="rId26"/>
    <p:sldId id="1153" r:id="rId27"/>
    <p:sldId id="1134" r:id="rId28"/>
    <p:sldId id="1173" r:id="rId29"/>
    <p:sldId id="1133" r:id="rId30"/>
    <p:sldId id="1132" r:id="rId31"/>
    <p:sldId id="1135" r:id="rId32"/>
    <p:sldId id="1136" r:id="rId33"/>
    <p:sldId id="1128" r:id="rId34"/>
    <p:sldId id="1145" r:id="rId35"/>
    <p:sldId id="1147" r:id="rId36"/>
    <p:sldId id="1144" r:id="rId37"/>
    <p:sldId id="1137" r:id="rId38"/>
    <p:sldId id="1146" r:id="rId39"/>
    <p:sldId id="1138" r:id="rId40"/>
    <p:sldId id="1169" r:id="rId41"/>
    <p:sldId id="1140" r:id="rId42"/>
    <p:sldId id="1141" r:id="rId43"/>
    <p:sldId id="1139" r:id="rId44"/>
    <p:sldId id="1148" r:id="rId45"/>
    <p:sldId id="1174" r:id="rId46"/>
    <p:sldId id="1175" r:id="rId47"/>
    <p:sldId id="1149" r:id="rId48"/>
    <p:sldId id="1170" r:id="rId49"/>
    <p:sldId id="1117" r:id="rId50"/>
    <p:sldId id="1122" r:id="rId51"/>
    <p:sldId id="1116" r:id="rId52"/>
    <p:sldId id="1124" r:id="rId53"/>
    <p:sldId id="1125" r:id="rId54"/>
    <p:sldId id="1143" r:id="rId55"/>
    <p:sldId id="1177" r:id="rId56"/>
    <p:sldId id="1178" r:id="rId57"/>
    <p:sldId id="1179" r:id="rId58"/>
    <p:sldId id="1180" r:id="rId59"/>
    <p:sldId id="1150" r:id="rId60"/>
    <p:sldId id="1164" r:id="rId61"/>
    <p:sldId id="1157" r:id="rId62"/>
    <p:sldId id="1158" r:id="rId63"/>
    <p:sldId id="1165" r:id="rId64"/>
    <p:sldId id="1171" r:id="rId65"/>
    <p:sldId id="1094"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102" d="100"/>
          <a:sy n="102" d="100"/>
        </p:scale>
        <p:origin x="58" y="557"/>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9/8/2015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9/8/2015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7C3FBCD4-166E-446F-AF18-7D4A0CF9AEF6}" type="datetimeFigureOut">
              <a:rPr lang="en-US" smtClean="0">
                <a:solidFill>
                  <a:prstClr val="black"/>
                </a:solidFill>
              </a:rPr>
              <a:pPr/>
              <a:t>9/8/2015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23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9/8/2015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8996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606D9-41D2-4841-A269-DD7D02CECF7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98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7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13545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9/8/2015 10:47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63075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413250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9/8/2015 10:47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4018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575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1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61" Type="http://schemas.openxmlformats.org/officeDocument/2006/relationships/image" Target="../media/image86.png"/><Relationship Id="rId10" Type="http://schemas.openxmlformats.org/officeDocument/2006/relationships/image" Target="../media/image36.png"/><Relationship Id="rId19" Type="http://schemas.microsoft.com/office/2007/relationships/hdphoto" Target="../media/hdphoto2.wdp"/><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4.png"/><Relationship Id="rId51" Type="http://schemas.openxmlformats.org/officeDocument/2006/relationships/image" Target="../media/image76.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6.xml"/><Relationship Id="rId4" Type="http://schemas.openxmlformats.org/officeDocument/2006/relationships/image" Target="../media/image94.jp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azureweekly.info/azuretechselector"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blogs.msdn.com/b/azuregov/archive/2015/08/31/what-type-of-sql-on-azure-is-right-for-me.aspx" TargetMode="External"/><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106.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107.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109.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110.jp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4.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115.jp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9.emf"/></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 xmlns:a16="http://schemas.microsoft.com/office/drawing/2014/main"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 xmlns:a16="http://schemas.microsoft.com/office/drawing/2014/main"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 xmlns:a16="http://schemas.microsoft.com/office/drawing/2014/main"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 xmlns:a16="http://schemas.microsoft.com/office/drawing/2014/main"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 xmlns:a16="http://schemas.microsoft.com/office/drawing/2014/main"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 xmlns:a16="http://schemas.microsoft.com/office/drawing/2014/main"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 xmlns:a16="http://schemas.microsoft.com/office/drawing/2014/main"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 xmlns:a16="http://schemas.microsoft.com/office/drawing/2014/main"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 xmlns:a16="http://schemas.microsoft.com/office/drawing/2014/main"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 xmlns:a16="http://schemas.microsoft.com/office/drawing/2014/main"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 xmlns:a16="http://schemas.microsoft.com/office/drawing/2014/main"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 xmlns:a16="http://schemas.microsoft.com/office/drawing/2014/main"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 xmlns:a16="http://schemas.microsoft.com/office/drawing/2014/main"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 xmlns:a16="http://schemas.microsoft.com/office/drawing/2014/main"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 xmlns:a16="http://schemas.microsoft.com/office/drawing/2014/main"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 xmlns:a16="http://schemas.microsoft.com/office/drawing/2014/main"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 xmlns:a16="http://schemas.microsoft.com/office/drawing/2014/main"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 xmlns:a16="http://schemas.microsoft.com/office/drawing/2014/main"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 xmlns:a16="http://schemas.microsoft.com/office/drawing/2014/main"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 xmlns:a16="http://schemas.microsoft.com/office/drawing/2014/main"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 xmlns:a16="http://schemas.microsoft.com/office/drawing/2014/main"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 xmlns:a16="http://schemas.microsoft.com/office/drawing/2014/main"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 xmlns:a16="http://schemas.microsoft.com/office/drawing/2014/main"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 xmlns:a16="http://schemas.microsoft.com/office/drawing/2014/main"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 xmlns:a16="http://schemas.microsoft.com/office/drawing/2014/main"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 xmlns:a16="http://schemas.microsoft.com/office/drawing/2014/main"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 xmlns:a16="http://schemas.microsoft.com/office/drawing/2014/main"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 xmlns:a16="http://schemas.microsoft.com/office/drawing/2014/main"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 xmlns:a16="http://schemas.microsoft.com/office/drawing/2014/main"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 xmlns:a16="http://schemas.microsoft.com/office/drawing/2014/main"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 xmlns:a16="http://schemas.microsoft.com/office/drawing/2014/main"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 xmlns:a16="http://schemas.microsoft.com/office/drawing/2014/main"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 xmlns:a16="http://schemas.microsoft.com/office/drawing/2014/main"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 xmlns:a16="http://schemas.microsoft.com/office/drawing/2014/main"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 xmlns:a16="http://schemas.microsoft.com/office/drawing/2014/main"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 xmlns:a16="http://schemas.microsoft.com/office/drawing/2014/main"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 xmlns:a16="http://schemas.microsoft.com/office/drawing/2014/main"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 xmlns:a16="http://schemas.microsoft.com/office/drawing/2014/main"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 xmlns:a16="http://schemas.microsoft.com/office/drawing/2014/main"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 xmlns:a16="http://schemas.microsoft.com/office/drawing/2014/main"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 xmlns:a16="http://schemas.microsoft.com/office/drawing/2014/main"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 xmlns:a16="http://schemas.microsoft.com/office/drawing/2014/main"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 xmlns:a16="http://schemas.microsoft.com/office/drawing/2014/main"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 xmlns:a16="http://schemas.microsoft.com/office/drawing/2014/main"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 xmlns:a16="http://schemas.microsoft.com/office/drawing/2014/main"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 xmlns:a16="http://schemas.microsoft.com/office/drawing/2014/main"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 xmlns:a16="http://schemas.microsoft.com/office/drawing/2014/main"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 xmlns:a16="http://schemas.microsoft.com/office/drawing/2014/main"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 xmlns:a16="http://schemas.microsoft.com/office/drawing/2014/main"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 xmlns:a16="http://schemas.microsoft.com/office/drawing/2014/main"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 xmlns:a16="http://schemas.microsoft.com/office/drawing/2014/main"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 xmlns:a16="http://schemas.microsoft.com/office/drawing/2014/main"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 xmlns:a16="http://schemas.microsoft.com/office/drawing/2014/main"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 xmlns:a16="http://schemas.microsoft.com/office/drawing/2014/main"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 xmlns:a16="http://schemas.microsoft.com/office/drawing/2014/main"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 xmlns:a16="http://schemas.microsoft.com/office/drawing/2014/main"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 xmlns:a16="http://schemas.microsoft.com/office/drawing/2014/main"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 xmlns:a16="http://schemas.microsoft.com/office/drawing/2014/main"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 xmlns:a16="http://schemas.microsoft.com/office/drawing/2014/main"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 xmlns:a16="http://schemas.microsoft.com/office/drawing/2014/main"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 xmlns:a16="http://schemas.microsoft.com/office/drawing/2014/main"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 xmlns:a16="http://schemas.microsoft.com/office/drawing/2014/main"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 xmlns:a16="http://schemas.microsoft.com/office/drawing/2014/main"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 xmlns:a16="http://schemas.microsoft.com/office/drawing/2014/main"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 xmlns:a16="http://schemas.microsoft.com/office/drawing/2014/main"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 xmlns:a16="http://schemas.microsoft.com/office/drawing/2014/main"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 xmlns:a16="http://schemas.microsoft.com/office/drawing/2014/main"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 xmlns:a16="http://schemas.microsoft.com/office/drawing/2014/main"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 xmlns:a16="http://schemas.microsoft.com/office/drawing/2014/main"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 xmlns:a16="http://schemas.microsoft.com/office/drawing/2014/main"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 xmlns:a16="http://schemas.microsoft.com/office/drawing/2014/main"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 xmlns:a16="http://schemas.microsoft.com/office/drawing/2014/main"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 xmlns:a16="http://schemas.microsoft.com/office/drawing/2014/main"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 xmlns:a16="http://schemas.microsoft.com/office/drawing/2014/main"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 xmlns:a16="http://schemas.microsoft.com/office/drawing/2014/main"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 xmlns:a16="http://schemas.microsoft.com/office/drawing/2014/main"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 xmlns:a16="http://schemas.microsoft.com/office/drawing/2014/main"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 xmlns:a16="http://schemas.microsoft.com/office/drawing/2014/main"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 xmlns:a16="http://schemas.microsoft.com/office/drawing/2014/main"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 xmlns:a16="http://schemas.microsoft.com/office/drawing/2014/main"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 xmlns:a16="http://schemas.microsoft.com/office/drawing/2014/main"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 xmlns:a16="http://schemas.microsoft.com/office/drawing/2014/main"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 xmlns:a16="http://schemas.microsoft.com/office/drawing/2014/main"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 xmlns:a16="http://schemas.microsoft.com/office/drawing/2014/main"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 xmlns:a16="http://schemas.microsoft.com/office/drawing/2014/main"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 xmlns:a16="http://schemas.microsoft.com/office/drawing/2014/main"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 xmlns:a16="http://schemas.microsoft.com/office/drawing/2014/main"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 xmlns:a16="http://schemas.microsoft.com/office/drawing/2014/main"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 xmlns:a16="http://schemas.microsoft.com/office/drawing/2014/main"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 xmlns:a16="http://schemas.microsoft.com/office/drawing/2014/main"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 xmlns:a16="http://schemas.microsoft.com/office/drawing/2014/main"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 xmlns:a16="http://schemas.microsoft.com/office/drawing/2014/main"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 xmlns:a16="http://schemas.microsoft.com/office/drawing/2014/main"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 xmlns:a16="http://schemas.microsoft.com/office/drawing/2014/main"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 xmlns:a16="http://schemas.microsoft.com/office/drawing/2014/main"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 xmlns:a16="http://schemas.microsoft.com/office/drawing/2014/main"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 xmlns:a16="http://schemas.microsoft.com/office/drawing/2014/main"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 xmlns:a16="http://schemas.microsoft.com/office/drawing/2014/main"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 xmlns:a16="http://schemas.microsoft.com/office/drawing/2014/main"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 xmlns:a16="http://schemas.microsoft.com/office/drawing/2014/main"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 xmlns:a16="http://schemas.microsoft.com/office/drawing/2014/main"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 xmlns:a16="http://schemas.microsoft.com/office/drawing/2014/main"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 xmlns:a16="http://schemas.microsoft.com/office/drawing/2014/main"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 xmlns:a16="http://schemas.microsoft.com/office/drawing/2014/main"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 xmlns:a16="http://schemas.microsoft.com/office/drawing/2014/main"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 xmlns:a16="http://schemas.microsoft.com/office/drawing/2014/main"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 xmlns:a16="http://schemas.microsoft.com/office/drawing/2014/main"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 xmlns:a16="http://schemas.microsoft.com/office/drawing/2014/main"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 xmlns:a16="http://schemas.microsoft.com/office/drawing/2014/main"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 xmlns:a16="http://schemas.microsoft.com/office/drawing/2014/main"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 xmlns:a16="http://schemas.microsoft.com/office/drawing/2014/main"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 xmlns:a16="http://schemas.microsoft.com/office/drawing/2014/main"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40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405"/>
          <p:cNvGrpSpPr/>
          <p:nvPr/>
        </p:nvGrpSpPr>
        <p:grpSpPr>
          <a:xfrm>
            <a:off x="3998362" y="52989"/>
            <a:ext cx="3077797" cy="3423387"/>
            <a:chOff x="3918887" y="51075"/>
            <a:chExt cx="3018508" cy="3357440"/>
          </a:xfrm>
        </p:grpSpPr>
        <p:cxnSp>
          <p:nvCxnSpPr>
            <p:cNvPr id="12" name="Straight Connector 11"/>
            <p:cNvCxnSpPr/>
            <p:nvPr/>
          </p:nvCxnSpPr>
          <p:spPr>
            <a:xfrm>
              <a:off x="3918887" y="51075"/>
              <a:ext cx="0" cy="33574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587"/>
            <p:cNvGrpSpPr/>
            <p:nvPr/>
          </p:nvGrpSpPr>
          <p:grpSpPr>
            <a:xfrm>
              <a:off x="4139011" y="51385"/>
              <a:ext cx="2798384" cy="3272787"/>
              <a:chOff x="3184097" y="51385"/>
              <a:chExt cx="2798384" cy="3272787"/>
            </a:xfrm>
          </p:grpSpPr>
          <p:grpSp>
            <p:nvGrpSpPr>
              <p:cNvPr id="89" name="Group 88"/>
              <p:cNvGrpSpPr/>
              <p:nvPr/>
            </p:nvGrpSpPr>
            <p:grpSpPr>
              <a:xfrm>
                <a:off x="3184097" y="51385"/>
                <a:ext cx="1895001" cy="415637"/>
                <a:chOff x="3096636" y="51385"/>
                <a:chExt cx="1895001" cy="415637"/>
              </a:xfrm>
            </p:grpSpPr>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96636" y="51385"/>
                  <a:ext cx="415637" cy="415637"/>
                </a:xfrm>
                <a:prstGeom prst="rect">
                  <a:avLst/>
                </a:prstGeom>
              </p:spPr>
            </p:pic>
            <p:sp>
              <p:nvSpPr>
                <p:cNvPr id="8" name="TextBox 7"/>
                <p:cNvSpPr txBox="1"/>
                <p:nvPr/>
              </p:nvSpPr>
              <p:spPr>
                <a:xfrm>
                  <a:off x="3519440" y="92363"/>
                  <a:ext cx="1472197"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sp>
            <p:nvSpPr>
              <p:cNvPr id="426" name="Trapezoid 425"/>
              <p:cNvSpPr/>
              <p:nvPr/>
            </p:nvSpPr>
            <p:spPr>
              <a:xfrm>
                <a:off x="3678954" y="1181213"/>
                <a:ext cx="2272103" cy="2392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cxnSp>
            <p:nvCxnSpPr>
              <p:cNvPr id="167" name="Straight Connector 166"/>
              <p:cNvCxnSpPr/>
              <p:nvPr/>
            </p:nvCxnSpPr>
            <p:spPr>
              <a:xfrm>
                <a:off x="3210874" y="1788715"/>
                <a:ext cx="27401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4360267" y="526303"/>
                <a:ext cx="1190790" cy="626496"/>
                <a:chOff x="888059" y="590095"/>
                <a:chExt cx="1190790" cy="626496"/>
              </a:xfrm>
            </p:grpSpPr>
            <p:pic>
              <p:nvPicPr>
                <p:cNvPr id="430" name="Picture 429"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431" name="Picture 430"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32" name="Up Arrow 43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3" name="Up Arrow 43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4" name="Up Arrow 43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435" name="Picture 434"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grpSp>
            <p:nvGrpSpPr>
              <p:cNvPr id="189" name="Group 188"/>
              <p:cNvGrpSpPr/>
              <p:nvPr/>
            </p:nvGrpSpPr>
            <p:grpSpPr>
              <a:xfrm>
                <a:off x="4054005" y="1420492"/>
                <a:ext cx="357786" cy="357786"/>
                <a:chOff x="6413287" y="1383004"/>
                <a:chExt cx="357786" cy="357786"/>
              </a:xfrm>
            </p:grpSpPr>
            <p:sp>
              <p:nvSpPr>
                <p:cNvPr id="183" name="Rectangle 18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73" name="Picture 1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6" name="Group 435"/>
              <p:cNvGrpSpPr/>
              <p:nvPr/>
            </p:nvGrpSpPr>
            <p:grpSpPr>
              <a:xfrm>
                <a:off x="4440395" y="1420492"/>
                <a:ext cx="357786" cy="357786"/>
                <a:chOff x="6413287" y="1383004"/>
                <a:chExt cx="357786" cy="357786"/>
              </a:xfrm>
            </p:grpSpPr>
            <p:sp>
              <p:nvSpPr>
                <p:cNvPr id="437" name="Rectangle 43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38" name="Picture 4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9" name="Group 438"/>
              <p:cNvGrpSpPr/>
              <p:nvPr/>
            </p:nvGrpSpPr>
            <p:grpSpPr>
              <a:xfrm>
                <a:off x="4824785" y="1420492"/>
                <a:ext cx="357786" cy="357786"/>
                <a:chOff x="6413287" y="1383004"/>
                <a:chExt cx="357786" cy="357786"/>
              </a:xfrm>
            </p:grpSpPr>
            <p:sp>
              <p:nvSpPr>
                <p:cNvPr id="440" name="Rectangle 439"/>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2" name="Group 441"/>
              <p:cNvGrpSpPr/>
              <p:nvPr/>
            </p:nvGrpSpPr>
            <p:grpSpPr>
              <a:xfrm>
                <a:off x="5210715" y="1420492"/>
                <a:ext cx="357786" cy="357786"/>
                <a:chOff x="6413287" y="1383004"/>
                <a:chExt cx="357786" cy="357786"/>
              </a:xfrm>
            </p:grpSpPr>
            <p:sp>
              <p:nvSpPr>
                <p:cNvPr id="443" name="Rectangle 44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4" name="Picture 4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5" name="Group 444"/>
              <p:cNvGrpSpPr/>
              <p:nvPr/>
            </p:nvGrpSpPr>
            <p:grpSpPr>
              <a:xfrm>
                <a:off x="3673902" y="1420492"/>
                <a:ext cx="357786" cy="357786"/>
                <a:chOff x="6413287" y="1383004"/>
                <a:chExt cx="357786" cy="357786"/>
              </a:xfrm>
            </p:grpSpPr>
            <p:sp>
              <p:nvSpPr>
                <p:cNvPr id="446" name="Rectangle 445"/>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7" name="Picture 4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8" name="Group 447"/>
              <p:cNvGrpSpPr/>
              <p:nvPr/>
            </p:nvGrpSpPr>
            <p:grpSpPr>
              <a:xfrm>
                <a:off x="5593271" y="1420492"/>
                <a:ext cx="357786" cy="357786"/>
                <a:chOff x="6413287" y="1383004"/>
                <a:chExt cx="357786" cy="357786"/>
              </a:xfrm>
            </p:grpSpPr>
            <p:sp>
              <p:nvSpPr>
                <p:cNvPr id="449" name="Rectangle 44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0" name="Picture 4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pic>
            <p:nvPicPr>
              <p:cNvPr id="451" name="Picture 450"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1593" y="1212048"/>
                <a:ext cx="195970" cy="163744"/>
              </a:xfrm>
              <a:prstGeom prst="rect">
                <a:avLst/>
              </a:prstGeom>
            </p:spPr>
          </p:pic>
          <p:sp>
            <p:nvSpPr>
              <p:cNvPr id="452" name="TextBox 451"/>
              <p:cNvSpPr txBox="1"/>
              <p:nvPr/>
            </p:nvSpPr>
            <p:spPr>
              <a:xfrm>
                <a:off x="4661147" y="1207912"/>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sp>
            <p:nvSpPr>
              <p:cNvPr id="453" name="TextBox 452"/>
              <p:cNvSpPr txBox="1"/>
              <p:nvPr/>
            </p:nvSpPr>
            <p:spPr>
              <a:xfrm>
                <a:off x="3210874" y="1485607"/>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ROLE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454" name="Rounded Rectangle 453"/>
              <p:cNvSpPr/>
              <p:nvPr/>
            </p:nvSpPr>
            <p:spPr>
              <a:xfrm>
                <a:off x="3592981"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9" name="Picture 45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307656" y="2820029"/>
                <a:ext cx="227648" cy="227648"/>
              </a:xfrm>
              <a:prstGeom prst="rect">
                <a:avLst/>
              </a:prstGeom>
            </p:spPr>
          </p:pic>
          <p:sp>
            <p:nvSpPr>
              <p:cNvPr id="460" name="TextBox 459"/>
              <p:cNvSpPr txBox="1"/>
              <p:nvPr/>
            </p:nvSpPr>
            <p:spPr>
              <a:xfrm>
                <a:off x="5180706" y="3036371"/>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Tables/NoSQL</a:t>
                </a:r>
              </a:p>
            </p:txBody>
          </p:sp>
          <p:cxnSp>
            <p:nvCxnSpPr>
              <p:cNvPr id="462" name="Straight Connector 461"/>
              <p:cNvCxnSpPr/>
              <p:nvPr/>
            </p:nvCxnSpPr>
            <p:spPr>
              <a:xfrm>
                <a:off x="3210874" y="2667663"/>
                <a:ext cx="27401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8" name="Group 467"/>
              <p:cNvGrpSpPr/>
              <p:nvPr/>
            </p:nvGrpSpPr>
            <p:grpSpPr>
              <a:xfrm>
                <a:off x="5198438" y="2210662"/>
                <a:ext cx="415750" cy="378582"/>
                <a:chOff x="3843308" y="2328517"/>
                <a:chExt cx="415750" cy="378582"/>
              </a:xfrm>
            </p:grpSpPr>
            <p:sp>
              <p:nvSpPr>
                <p:cNvPr id="469" name="Rectangle 46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70" name="Group 469"/>
                <p:cNvGrpSpPr/>
                <p:nvPr/>
              </p:nvGrpSpPr>
              <p:grpSpPr>
                <a:xfrm>
                  <a:off x="3843308" y="2328517"/>
                  <a:ext cx="415750" cy="378582"/>
                  <a:chOff x="3843308" y="2328517"/>
                  <a:chExt cx="415750" cy="378582"/>
                </a:xfrm>
              </p:grpSpPr>
              <p:pic>
                <p:nvPicPr>
                  <p:cNvPr id="471" name="Picture 4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72" name="TextBox 471"/>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Y</a:t>
                    </a:r>
                  </a:p>
                </p:txBody>
              </p:sp>
            </p:grpSp>
          </p:grpSp>
          <p:sp>
            <p:nvSpPr>
              <p:cNvPr id="474" name="TextBox 473"/>
              <p:cNvSpPr txBox="1"/>
              <p:nvPr/>
            </p:nvSpPr>
            <p:spPr>
              <a:xfrm>
                <a:off x="3601189" y="3171979"/>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SOLUTIONS</a:t>
                </a:r>
              </a:p>
            </p:txBody>
          </p:sp>
          <p:pic>
            <p:nvPicPr>
              <p:cNvPr id="215" name="Picture 21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997603" y="1592007"/>
                <a:ext cx="780290" cy="780290"/>
              </a:xfrm>
              <a:prstGeom prst="rect">
                <a:avLst/>
              </a:prstGeom>
            </p:spPr>
          </p:pic>
          <p:cxnSp>
            <p:nvCxnSpPr>
              <p:cNvPr id="476" name="Straight Connector 475"/>
              <p:cNvCxnSpPr/>
              <p:nvPr/>
            </p:nvCxnSpPr>
            <p:spPr>
              <a:xfrm flipH="1">
                <a:off x="5408730"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3677657" y="1845556"/>
                <a:ext cx="467723" cy="1358105"/>
                <a:chOff x="3752081" y="1845556"/>
                <a:chExt cx="467723" cy="1358105"/>
              </a:xfrm>
            </p:grpSpPr>
            <p:pic>
              <p:nvPicPr>
                <p:cNvPr id="455" name="Picture 45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886545" y="2837083"/>
                  <a:ext cx="227075" cy="227075"/>
                </a:xfrm>
                <a:prstGeom prst="rect">
                  <a:avLst/>
                </a:prstGeom>
              </p:spPr>
            </p:pic>
            <p:sp>
              <p:nvSpPr>
                <p:cNvPr id="456" name="TextBox 455"/>
                <p:cNvSpPr txBox="1"/>
                <p:nvPr/>
              </p:nvSpPr>
              <p:spPr>
                <a:xfrm>
                  <a:off x="3804054" y="3041874"/>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Database</a:t>
                  </a:r>
                </a:p>
              </p:txBody>
            </p:sp>
            <p:grpSp>
              <p:nvGrpSpPr>
                <p:cNvPr id="207" name="Group 206"/>
                <p:cNvGrpSpPr/>
                <p:nvPr/>
              </p:nvGrpSpPr>
              <p:grpSpPr>
                <a:xfrm>
                  <a:off x="3752081" y="2210662"/>
                  <a:ext cx="415750" cy="378582"/>
                  <a:chOff x="3843308" y="2328517"/>
                  <a:chExt cx="415750" cy="378582"/>
                </a:xfrm>
              </p:grpSpPr>
              <p:sp>
                <p:nvSpPr>
                  <p:cNvPr id="199" name="Rectangle 19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205" name="Group 204"/>
                  <p:cNvGrpSpPr/>
                  <p:nvPr/>
                </p:nvGrpSpPr>
                <p:grpSpPr>
                  <a:xfrm>
                    <a:off x="3843308" y="2328517"/>
                    <a:ext cx="415750" cy="378582"/>
                    <a:chOff x="3843308" y="2328517"/>
                    <a:chExt cx="415750" cy="378582"/>
                  </a:xfrm>
                </p:grpSpPr>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1" name="TextBox 460"/>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CACHE</a:t>
                      </a:r>
                    </a:p>
                  </p:txBody>
                </p:sp>
              </p:grpSp>
            </p:grpSp>
            <p:cxnSp>
              <p:nvCxnSpPr>
                <p:cNvPr id="473" name="Straight Connector 472"/>
                <p:cNvCxnSpPr/>
                <p:nvPr/>
              </p:nvCxnSpPr>
              <p:spPr>
                <a:xfrm flipH="1">
                  <a:off x="3962944"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959947" y="1845556"/>
                  <a:ext cx="0" cy="36271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9" name="Group 498"/>
              <p:cNvGrpSpPr/>
              <p:nvPr/>
            </p:nvGrpSpPr>
            <p:grpSpPr>
              <a:xfrm>
                <a:off x="4374079" y="1847873"/>
                <a:ext cx="441537" cy="1351104"/>
                <a:chOff x="4448503" y="1847873"/>
                <a:chExt cx="441537" cy="1351104"/>
              </a:xfrm>
            </p:grpSpPr>
            <p:pic>
              <p:nvPicPr>
                <p:cNvPr id="457" name="Picture 45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37938" y="2816302"/>
                  <a:ext cx="242408" cy="242408"/>
                </a:xfrm>
                <a:prstGeom prst="rect">
                  <a:avLst/>
                </a:prstGeom>
              </p:spPr>
            </p:pic>
            <p:sp>
              <p:nvSpPr>
                <p:cNvPr id="458" name="TextBox 457"/>
                <p:cNvSpPr txBox="1"/>
                <p:nvPr/>
              </p:nvSpPr>
              <p:spPr>
                <a:xfrm>
                  <a:off x="4474290" y="3037190"/>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Blobs/Files</a:t>
                  </a:r>
                </a:p>
              </p:txBody>
            </p:sp>
            <p:grpSp>
              <p:nvGrpSpPr>
                <p:cNvPr id="463" name="Group 462"/>
                <p:cNvGrpSpPr/>
                <p:nvPr/>
              </p:nvGrpSpPr>
              <p:grpSpPr>
                <a:xfrm>
                  <a:off x="4448503" y="2210662"/>
                  <a:ext cx="415750" cy="378582"/>
                  <a:chOff x="3843308" y="2328517"/>
                  <a:chExt cx="415750" cy="378582"/>
                </a:xfrm>
              </p:grpSpPr>
              <p:sp>
                <p:nvSpPr>
                  <p:cNvPr id="464" name="Rectangle 463"/>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65" name="Group 464"/>
                  <p:cNvGrpSpPr/>
                  <p:nvPr/>
                </p:nvGrpSpPr>
                <p:grpSpPr>
                  <a:xfrm>
                    <a:off x="3843308" y="2328517"/>
                    <a:ext cx="415750" cy="378582"/>
                    <a:chOff x="3843308" y="2328517"/>
                    <a:chExt cx="415750" cy="378582"/>
                  </a:xfrm>
                </p:grpSpPr>
                <p:pic>
                  <p:nvPicPr>
                    <p:cNvPr id="466" name="Picture 4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7" name="TextBox 466"/>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X</a:t>
                      </a:r>
                    </a:p>
                  </p:txBody>
                </p:sp>
              </p:grpSp>
            </p:grpSp>
            <p:cxnSp>
              <p:nvCxnSpPr>
                <p:cNvPr id="475" name="Straight Connector 474"/>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flipH="1">
                <a:off x="5654493" y="1987456"/>
                <a:ext cx="172778" cy="361042"/>
                <a:chOff x="4909933" y="1723258"/>
                <a:chExt cx="172778" cy="361042"/>
              </a:xfrm>
            </p:grpSpPr>
            <p:cxnSp>
              <p:nvCxnSpPr>
                <p:cNvPr id="491" name="Straight Connector 490"/>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6" name="Group 495"/>
              <p:cNvGrpSpPr/>
              <p:nvPr/>
            </p:nvGrpSpPr>
            <p:grpSpPr>
              <a:xfrm>
                <a:off x="4802917" y="1847374"/>
                <a:ext cx="172778" cy="135634"/>
                <a:chOff x="4813600" y="1859143"/>
                <a:chExt cx="172778" cy="135634"/>
              </a:xfrm>
            </p:grpSpPr>
            <p:cxnSp>
              <p:nvCxnSpPr>
                <p:cNvPr id="486" name="Straight Connector 485"/>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4813600" y="1977686"/>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1" name="TextBox 500"/>
              <p:cNvSpPr txBox="1"/>
              <p:nvPr/>
            </p:nvSpPr>
            <p:spPr>
              <a:xfrm>
                <a:off x="4993263" y="2065850"/>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QUEUE</a:t>
                </a:r>
              </a:p>
            </p:txBody>
          </p:sp>
        </p:grpSp>
      </p:grpSp>
      <p:grpSp>
        <p:nvGrpSpPr>
          <p:cNvPr id="375" name="Group 374"/>
          <p:cNvGrpSpPr/>
          <p:nvPr/>
        </p:nvGrpSpPr>
        <p:grpSpPr>
          <a:xfrm>
            <a:off x="71659" y="52988"/>
            <a:ext cx="3518840" cy="3317815"/>
            <a:chOff x="67826" y="51075"/>
            <a:chExt cx="3451055" cy="3253902"/>
          </a:xfrm>
        </p:grpSpPr>
        <p:grpSp>
          <p:nvGrpSpPr>
            <p:cNvPr id="88" name="Group 87"/>
            <p:cNvGrpSpPr/>
            <p:nvPr/>
          </p:nvGrpSpPr>
          <p:grpSpPr>
            <a:xfrm>
              <a:off x="67826" y="51075"/>
              <a:ext cx="2057209" cy="421129"/>
              <a:chOff x="67826" y="51075"/>
              <a:chExt cx="2057209" cy="421129"/>
            </a:xfrm>
          </p:grpSpPr>
          <p:sp>
            <p:nvSpPr>
              <p:cNvPr id="2" name="TextBox 1"/>
              <p:cNvSpPr txBox="1"/>
              <p:nvPr/>
            </p:nvSpPr>
            <p:spPr>
              <a:xfrm>
                <a:off x="484864" y="92363"/>
                <a:ext cx="1640171" cy="343582"/>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Virtual Machines</a:t>
                </a:r>
              </a:p>
            </p:txBody>
          </p:sp>
          <p:pic>
            <p:nvPicPr>
              <p:cNvPr id="3" name="Picture 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7826" y="51075"/>
                <a:ext cx="421129" cy="421129"/>
              </a:xfrm>
              <a:prstGeom prst="rect">
                <a:avLst/>
              </a:prstGeom>
            </p:spPr>
          </p:pic>
        </p:grpSp>
        <p:sp>
          <p:nvSpPr>
            <p:cNvPr id="76" name="Round Same Side Corner Rectangle 75"/>
            <p:cNvSpPr/>
            <p:nvPr/>
          </p:nvSpPr>
          <p:spPr>
            <a:xfrm rot="16200000">
              <a:off x="2294214" y="1970288"/>
              <a:ext cx="1911524" cy="460053"/>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 name="Group 6"/>
            <p:cNvGrpSpPr/>
            <p:nvPr/>
          </p:nvGrpSpPr>
          <p:grpSpPr>
            <a:xfrm>
              <a:off x="836347" y="1766950"/>
              <a:ext cx="479993" cy="365760"/>
              <a:chOff x="674117" y="1766950"/>
              <a:chExt cx="479993" cy="365760"/>
            </a:xfrm>
          </p:grpSpPr>
          <p:sp>
            <p:nvSpPr>
              <p:cNvPr id="361" name="Rounded Rectangle 36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62" name="Picture 36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 name="Group 12"/>
            <p:cNvGrpSpPr/>
            <p:nvPr/>
          </p:nvGrpSpPr>
          <p:grpSpPr>
            <a:xfrm>
              <a:off x="1499034" y="1766759"/>
              <a:ext cx="479993" cy="365760"/>
              <a:chOff x="1240942" y="1766759"/>
              <a:chExt cx="479993" cy="365760"/>
            </a:xfrm>
          </p:grpSpPr>
          <p:sp>
            <p:nvSpPr>
              <p:cNvPr id="68" name="Rounded Rectangle 67"/>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2" name="Picture 3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22" name="Group 21"/>
            <p:cNvGrpSpPr/>
            <p:nvPr/>
          </p:nvGrpSpPr>
          <p:grpSpPr>
            <a:xfrm>
              <a:off x="2169358" y="1760470"/>
              <a:ext cx="479993" cy="365760"/>
              <a:chOff x="1808030" y="1760470"/>
              <a:chExt cx="479993" cy="365760"/>
            </a:xfrm>
          </p:grpSpPr>
          <p:sp>
            <p:nvSpPr>
              <p:cNvPr id="382" name="Rounded Rectangle 381"/>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3" name="Picture 35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sp>
          <p:nvSpPr>
            <p:cNvPr id="369" name="TextBox 368"/>
            <p:cNvSpPr txBox="1"/>
            <p:nvPr/>
          </p:nvSpPr>
          <p:spPr>
            <a:xfrm>
              <a:off x="822738" y="1564991"/>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 MACHINES</a:t>
              </a:r>
            </a:p>
          </p:txBody>
        </p:sp>
        <p:sp>
          <p:nvSpPr>
            <p:cNvPr id="370" name="TextBox 369"/>
            <p:cNvSpPr txBox="1"/>
            <p:nvPr/>
          </p:nvSpPr>
          <p:spPr>
            <a:xfrm>
              <a:off x="620687" y="3152784"/>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372" name="Rounded Rectangle 371"/>
            <p:cNvSpPr/>
            <p:nvPr/>
          </p:nvSpPr>
          <p:spPr>
            <a:xfrm>
              <a:off x="619073" y="2733785"/>
              <a:ext cx="2187867" cy="43175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5" name="Group 74"/>
            <p:cNvGrpSpPr/>
            <p:nvPr/>
          </p:nvGrpSpPr>
          <p:grpSpPr>
            <a:xfrm>
              <a:off x="3083377" y="2676784"/>
              <a:ext cx="435504" cy="389944"/>
              <a:chOff x="2532113" y="2391232"/>
              <a:chExt cx="435504" cy="389944"/>
            </a:xfrm>
          </p:grpSpPr>
          <p:pic>
            <p:nvPicPr>
              <p:cNvPr id="245" name="Picture 244"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6" name="TextBox 34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347" name="Group 346"/>
            <p:cNvGrpSpPr/>
            <p:nvPr/>
          </p:nvGrpSpPr>
          <p:grpSpPr>
            <a:xfrm>
              <a:off x="3080271" y="1507312"/>
              <a:ext cx="435504" cy="389944"/>
              <a:chOff x="2532113" y="2391232"/>
              <a:chExt cx="435504" cy="389944"/>
            </a:xfrm>
          </p:grpSpPr>
          <p:pic>
            <p:nvPicPr>
              <p:cNvPr id="348" name="Picture 347"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9" name="TextBox 34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350" name="Group 349"/>
            <p:cNvGrpSpPr/>
            <p:nvPr/>
          </p:nvGrpSpPr>
          <p:grpSpPr>
            <a:xfrm>
              <a:off x="3077169" y="1892978"/>
              <a:ext cx="435504" cy="389944"/>
              <a:chOff x="2532113" y="2391232"/>
              <a:chExt cx="435504" cy="389944"/>
            </a:xfrm>
          </p:grpSpPr>
          <p:pic>
            <p:nvPicPr>
              <p:cNvPr id="351" name="Picture 350"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1" name="TextBox 370"/>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373" name="Group 372"/>
            <p:cNvGrpSpPr/>
            <p:nvPr/>
          </p:nvGrpSpPr>
          <p:grpSpPr>
            <a:xfrm>
              <a:off x="3080542" y="2285128"/>
              <a:ext cx="435504" cy="389944"/>
              <a:chOff x="2532113" y="2391232"/>
              <a:chExt cx="435504" cy="389944"/>
            </a:xfrm>
          </p:grpSpPr>
          <p:pic>
            <p:nvPicPr>
              <p:cNvPr id="374" name="Picture 373"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8" name="TextBox 37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380" name="TextBox 379"/>
            <p:cNvSpPr txBox="1"/>
            <p:nvPr/>
          </p:nvSpPr>
          <p:spPr>
            <a:xfrm>
              <a:off x="3045081" y="1290367"/>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grpSp>
          <p:nvGrpSpPr>
            <p:cNvPr id="159" name="Group 158"/>
            <p:cNvGrpSpPr/>
            <p:nvPr/>
          </p:nvGrpSpPr>
          <p:grpSpPr>
            <a:xfrm>
              <a:off x="843238" y="1282217"/>
              <a:ext cx="1825366" cy="239279"/>
              <a:chOff x="681008" y="1282217"/>
              <a:chExt cx="1587485" cy="239279"/>
            </a:xfrm>
            <a:solidFill>
              <a:srgbClr val="00ADEE"/>
            </a:solidFill>
          </p:grpSpPr>
          <p:sp>
            <p:nvSpPr>
              <p:cNvPr id="78" name="Trapezoid 77"/>
              <p:cNvSpPr/>
              <p:nvPr/>
            </p:nvSpPr>
            <p:spPr>
              <a:xfrm>
                <a:off x="681008" y="1282217"/>
                <a:ext cx="1587485" cy="239279"/>
              </a:xfrm>
              <a:prstGeom prst="trapezoi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69" name="Picture 68"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09" y="1313052"/>
                <a:ext cx="163744" cy="163744"/>
              </a:xfrm>
              <a:prstGeom prst="rect">
                <a:avLst/>
              </a:prstGeom>
              <a:grpFill/>
            </p:spPr>
          </p:pic>
          <p:sp>
            <p:nvSpPr>
              <p:cNvPr id="392" name="TextBox 391"/>
              <p:cNvSpPr txBox="1"/>
              <p:nvPr/>
            </p:nvSpPr>
            <p:spPr>
              <a:xfrm>
                <a:off x="1310636" y="1308916"/>
                <a:ext cx="415750" cy="161787"/>
              </a:xfrm>
              <a:prstGeom prst="rect">
                <a:avLst/>
              </a:prstGeom>
              <a:grp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pic>
          <p:nvPicPr>
            <p:cNvPr id="394" name="Picture 393"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2252527" y="2769461"/>
              <a:ext cx="336787" cy="336787"/>
            </a:xfrm>
            <a:prstGeom prst="rect">
              <a:avLst/>
            </a:prstGeom>
          </p:spPr>
        </p:pic>
        <p:pic>
          <p:nvPicPr>
            <p:cNvPr id="396" name="Picture 395"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44421" y="2770166"/>
              <a:ext cx="336787" cy="336787"/>
            </a:xfrm>
            <a:prstGeom prst="rect">
              <a:avLst/>
            </a:prstGeom>
          </p:spPr>
        </p:pic>
        <p:pic>
          <p:nvPicPr>
            <p:cNvPr id="397" name="Picture 396" descr="VHD data dis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906991" y="2770166"/>
              <a:ext cx="364226" cy="364226"/>
            </a:xfrm>
            <a:prstGeom prst="rect">
              <a:avLst/>
            </a:prstGeom>
          </p:spPr>
        </p:pic>
        <p:pic>
          <p:nvPicPr>
            <p:cNvPr id="398" name="Picture 397" descr="VHD data disk.png"/>
            <p:cNvPicPr>
              <a:picLocks noChangeAspect="1"/>
            </p:cNvPicPr>
            <p:nvPr/>
          </p:nvPicPr>
          <p:blipFill>
            <a:blip r:embed="rId18" cstate="print">
              <a:duotone>
                <a:prstClr val="black"/>
                <a:schemeClr val="accent2">
                  <a:tint val="45000"/>
                  <a:satMod val="400000"/>
                </a:schemeClr>
              </a:duotone>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tretch>
              <a:fillRect/>
            </a:stretch>
          </p:blipFill>
          <p:spPr>
            <a:xfrm>
              <a:off x="1309657" y="2770872"/>
              <a:ext cx="364226" cy="364226"/>
            </a:xfrm>
            <a:prstGeom prst="rect">
              <a:avLst/>
            </a:prstGeom>
          </p:spPr>
        </p:pic>
        <p:pic>
          <p:nvPicPr>
            <p:cNvPr id="399" name="Picture 398"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758055" y="2770167"/>
              <a:ext cx="336787" cy="336787"/>
            </a:xfrm>
            <a:prstGeom prst="rect">
              <a:avLst/>
            </a:prstGeom>
          </p:spPr>
        </p:pic>
        <p:sp>
          <p:nvSpPr>
            <p:cNvPr id="82" name="Rounded Rectangle 81"/>
            <p:cNvSpPr/>
            <p:nvPr/>
          </p:nvSpPr>
          <p:spPr>
            <a:xfrm>
              <a:off x="740080" y="1717864"/>
              <a:ext cx="2064236" cy="48577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sp>
          <p:nvSpPr>
            <p:cNvPr id="418" name="Up Arrow 417"/>
            <p:cNvSpPr/>
            <p:nvPr/>
          </p:nvSpPr>
          <p:spPr>
            <a:xfrm rot="16200000">
              <a:off x="2878562" y="2795794"/>
              <a:ext cx="155536" cy="194442"/>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cxnSp>
          <p:nvCxnSpPr>
            <p:cNvPr id="86" name="Elbow Connector 85"/>
            <p:cNvCxnSpPr>
              <a:stCxn id="419" idx="2"/>
              <a:endCxn id="82" idx="1"/>
            </p:cNvCxnSpPr>
            <p:nvPr/>
          </p:nvCxnSpPr>
          <p:spPr>
            <a:xfrm rot="16200000" flipH="1">
              <a:off x="275736" y="1496407"/>
              <a:ext cx="823913" cy="104775"/>
            </a:xfrm>
            <a:prstGeom prst="bentConnector2">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grpSp>
          <p:nvGrpSpPr>
            <p:cNvPr id="181" name="Group 180"/>
            <p:cNvGrpSpPr/>
            <p:nvPr/>
          </p:nvGrpSpPr>
          <p:grpSpPr>
            <a:xfrm>
              <a:off x="1315840" y="588323"/>
              <a:ext cx="1190790" cy="626496"/>
              <a:chOff x="888059" y="590095"/>
              <a:chExt cx="1190790" cy="626496"/>
            </a:xfrm>
          </p:grpSpPr>
          <p:pic>
            <p:nvPicPr>
              <p:cNvPr id="71" name="Picture 7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73" name="Picture 72"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22" name="Up Arrow 42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3" name="Up Arrow 42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4" name="Up Arrow 42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79" name="Picture 78"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pic>
          <p:nvPicPr>
            <p:cNvPr id="425" name="Picture 424"/>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67711" y="1928740"/>
              <a:ext cx="229949" cy="229949"/>
            </a:xfrm>
            <a:prstGeom prst="rect">
              <a:avLst/>
            </a:prstGeom>
          </p:spPr>
        </p:pic>
        <p:grpSp>
          <p:nvGrpSpPr>
            <p:cNvPr id="157" name="Group 156"/>
            <p:cNvGrpSpPr/>
            <p:nvPr/>
          </p:nvGrpSpPr>
          <p:grpSpPr>
            <a:xfrm>
              <a:off x="409880" y="606614"/>
              <a:ext cx="450850" cy="530225"/>
              <a:chOff x="123825" y="882839"/>
              <a:chExt cx="450850" cy="530225"/>
            </a:xfrm>
          </p:grpSpPr>
          <p:sp>
            <p:nvSpPr>
              <p:cNvPr id="419" name="Rounded Rectangle 418"/>
              <p:cNvSpPr/>
              <p:nvPr/>
            </p:nvSpPr>
            <p:spPr>
              <a:xfrm>
                <a:off x="123825" y="882839"/>
                <a:ext cx="450850" cy="53022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80" name="Group 79"/>
              <p:cNvGrpSpPr/>
              <p:nvPr/>
            </p:nvGrpSpPr>
            <p:grpSpPr>
              <a:xfrm>
                <a:off x="208149" y="934260"/>
                <a:ext cx="271392" cy="434148"/>
                <a:chOff x="5138148" y="753550"/>
                <a:chExt cx="1213770" cy="1941673"/>
              </a:xfrm>
            </p:grpSpPr>
            <p:sp>
              <p:nvSpPr>
                <p:cNvPr id="390" name="Freeform 389"/>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389" name="Freeform 388"/>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grpSp>
          <p:nvGrpSpPr>
            <p:cNvPr id="126" name="Group 125"/>
            <p:cNvGrpSpPr/>
            <p:nvPr/>
          </p:nvGrpSpPr>
          <p:grpSpPr>
            <a:xfrm>
              <a:off x="814737" y="2241041"/>
              <a:ext cx="521629" cy="468643"/>
              <a:chOff x="652507" y="2241041"/>
              <a:chExt cx="521629" cy="468643"/>
            </a:xfrm>
          </p:grpSpPr>
          <p:cxnSp>
            <p:nvCxnSpPr>
              <p:cNvPr id="85" name="Straight Connector 84"/>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5" name="Group 394"/>
            <p:cNvGrpSpPr/>
            <p:nvPr/>
          </p:nvGrpSpPr>
          <p:grpSpPr>
            <a:xfrm>
              <a:off x="1613271" y="2241041"/>
              <a:ext cx="310039" cy="467938"/>
              <a:chOff x="758067" y="2241041"/>
              <a:chExt cx="310039" cy="467938"/>
            </a:xfrm>
          </p:grpSpPr>
          <p:cxnSp>
            <p:nvCxnSpPr>
              <p:cNvPr id="400" name="Straight Connector 399"/>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1" name="Straight Connector 410"/>
            <p:cNvCxnSpPr/>
            <p:nvPr/>
          </p:nvCxnSpPr>
          <p:spPr>
            <a:xfrm flipH="1">
              <a:off x="2411322"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368924" y="2134927"/>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grpSp>
      <p:grpSp>
        <p:nvGrpSpPr>
          <p:cNvPr id="376" name="Group 375"/>
          <p:cNvGrpSpPr/>
          <p:nvPr/>
        </p:nvGrpSpPr>
        <p:grpSpPr>
          <a:xfrm>
            <a:off x="53730" y="3756023"/>
            <a:ext cx="5125171" cy="710066"/>
            <a:chOff x="50242" y="3682776"/>
            <a:chExt cx="5026443" cy="696387"/>
          </a:xfrm>
        </p:grpSpPr>
        <p:sp>
          <p:nvSpPr>
            <p:cNvPr id="512" name="TextBox 511"/>
            <p:cNvSpPr txBox="1"/>
            <p:nvPr/>
          </p:nvSpPr>
          <p:spPr>
            <a:xfrm>
              <a:off x="58259" y="368277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14" name="Group 513"/>
            <p:cNvGrpSpPr/>
            <p:nvPr/>
          </p:nvGrpSpPr>
          <p:grpSpPr>
            <a:xfrm>
              <a:off x="50242" y="3837998"/>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518" name="Picture 51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519" name="Group 518"/>
            <p:cNvGrpSpPr/>
            <p:nvPr/>
          </p:nvGrpSpPr>
          <p:grpSpPr>
            <a:xfrm>
              <a:off x="1071864" y="3837996"/>
              <a:ext cx="972361" cy="533979"/>
              <a:chOff x="42431" y="4450248"/>
              <a:chExt cx="972361" cy="533979"/>
            </a:xfrm>
          </p:grpSpPr>
          <p:grpSp>
            <p:nvGrpSpPr>
              <p:cNvPr id="522" name="Group 521"/>
              <p:cNvGrpSpPr/>
              <p:nvPr/>
            </p:nvGrpSpPr>
            <p:grpSpPr>
              <a:xfrm>
                <a:off x="42431" y="4450249"/>
                <a:ext cx="972361" cy="533978"/>
                <a:chOff x="42431" y="3837998"/>
                <a:chExt cx="972361" cy="533978"/>
              </a:xfrm>
            </p:grpSpPr>
            <p:sp>
              <p:nvSpPr>
                <p:cNvPr id="524" name="Rounded Rectangle 52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26" name="TextBox 52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527" name="TextBox 52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523" name="Picture 5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528" name="Group 527"/>
            <p:cNvGrpSpPr/>
            <p:nvPr/>
          </p:nvGrpSpPr>
          <p:grpSpPr>
            <a:xfrm>
              <a:off x="2086076" y="3837996"/>
              <a:ext cx="972361" cy="533978"/>
              <a:chOff x="42431" y="5054549"/>
              <a:chExt cx="972361" cy="533978"/>
            </a:xfrm>
          </p:grpSpPr>
          <p:grpSp>
            <p:nvGrpSpPr>
              <p:cNvPr id="529" name="Group 528"/>
              <p:cNvGrpSpPr/>
              <p:nvPr/>
            </p:nvGrpSpPr>
            <p:grpSpPr>
              <a:xfrm>
                <a:off x="42431" y="5054549"/>
                <a:ext cx="972361" cy="533978"/>
                <a:chOff x="42431" y="3837998"/>
                <a:chExt cx="972361" cy="533978"/>
              </a:xfrm>
            </p:grpSpPr>
            <p:sp>
              <p:nvSpPr>
                <p:cNvPr id="531" name="Rounded Rectangle 5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32" name="TextBox 5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533" name="TextBox 5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530" name="Picture 529"/>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537" name="Group 536"/>
            <p:cNvGrpSpPr/>
            <p:nvPr/>
          </p:nvGrpSpPr>
          <p:grpSpPr>
            <a:xfrm>
              <a:off x="3096340" y="3837995"/>
              <a:ext cx="972689" cy="533978"/>
              <a:chOff x="42103" y="5668911"/>
              <a:chExt cx="972689" cy="533978"/>
            </a:xfrm>
          </p:grpSpPr>
          <p:grpSp>
            <p:nvGrpSpPr>
              <p:cNvPr id="538" name="Group 537"/>
              <p:cNvGrpSpPr/>
              <p:nvPr/>
            </p:nvGrpSpPr>
            <p:grpSpPr>
              <a:xfrm>
                <a:off x="42431" y="5668911"/>
                <a:ext cx="972361" cy="533978"/>
                <a:chOff x="42431" y="3837998"/>
                <a:chExt cx="972361" cy="533978"/>
              </a:xfrm>
            </p:grpSpPr>
            <p:sp>
              <p:nvSpPr>
                <p:cNvPr id="540" name="Rounded Rectangle 53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41" name="TextBox 54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542" name="TextBox 54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539" name="Picture 538"/>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543" name="Group 542"/>
            <p:cNvGrpSpPr/>
            <p:nvPr/>
          </p:nvGrpSpPr>
          <p:grpSpPr>
            <a:xfrm>
              <a:off x="4104324" y="3845185"/>
              <a:ext cx="972361" cy="533978"/>
              <a:chOff x="42431" y="6272691"/>
              <a:chExt cx="972361" cy="533978"/>
            </a:xfrm>
          </p:grpSpPr>
          <p:grpSp>
            <p:nvGrpSpPr>
              <p:cNvPr id="544" name="Group 543"/>
              <p:cNvGrpSpPr/>
              <p:nvPr/>
            </p:nvGrpSpPr>
            <p:grpSpPr>
              <a:xfrm>
                <a:off x="42431" y="6272691"/>
                <a:ext cx="972361" cy="533978"/>
                <a:chOff x="42431" y="3837998"/>
                <a:chExt cx="972361" cy="533978"/>
              </a:xfrm>
            </p:grpSpPr>
            <p:sp>
              <p:nvSpPr>
                <p:cNvPr id="568" name="Rounded Rectangle 5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73" name="TextBox 57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576" name="TextBox 57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566" name="Picture 56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6" name="Straight Connector 5"/>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5217229" y="3761343"/>
            <a:ext cx="3058488" cy="700946"/>
            <a:chOff x="5114274" y="3687994"/>
            <a:chExt cx="2999571" cy="687443"/>
          </a:xfrm>
        </p:grpSpPr>
        <p:sp>
          <p:nvSpPr>
            <p:cNvPr id="579" name="TextBox 578"/>
            <p:cNvSpPr txBox="1"/>
            <p:nvPr/>
          </p:nvSpPr>
          <p:spPr>
            <a:xfrm>
              <a:off x="5115592" y="3687994"/>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580" name="Group 579"/>
            <p:cNvGrpSpPr/>
            <p:nvPr/>
          </p:nvGrpSpPr>
          <p:grpSpPr>
            <a:xfrm>
              <a:off x="5114274" y="3837995"/>
              <a:ext cx="972361" cy="533978"/>
              <a:chOff x="2271823" y="3837998"/>
              <a:chExt cx="972361" cy="533978"/>
            </a:xfrm>
          </p:grpSpPr>
          <p:grpSp>
            <p:nvGrpSpPr>
              <p:cNvPr id="581" name="Group 580"/>
              <p:cNvGrpSpPr/>
              <p:nvPr/>
            </p:nvGrpSpPr>
            <p:grpSpPr>
              <a:xfrm>
                <a:off x="2271823" y="3837998"/>
                <a:ext cx="972361" cy="533978"/>
                <a:chOff x="42431" y="3837998"/>
                <a:chExt cx="972361" cy="533978"/>
              </a:xfrm>
            </p:grpSpPr>
            <p:sp>
              <p:nvSpPr>
                <p:cNvPr id="583" name="Rounded Rectangle 5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84" name="TextBox 5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85" name="TextBox 5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82" name="Picture 58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586" name="Group 585"/>
            <p:cNvGrpSpPr/>
            <p:nvPr/>
          </p:nvGrpSpPr>
          <p:grpSpPr>
            <a:xfrm>
              <a:off x="6123548" y="3841459"/>
              <a:ext cx="972361" cy="533978"/>
              <a:chOff x="2271823" y="4450247"/>
              <a:chExt cx="972361" cy="533978"/>
            </a:xfrm>
          </p:grpSpPr>
          <p:grpSp>
            <p:nvGrpSpPr>
              <p:cNvPr id="587" name="Group 586"/>
              <p:cNvGrpSpPr/>
              <p:nvPr/>
            </p:nvGrpSpPr>
            <p:grpSpPr>
              <a:xfrm>
                <a:off x="2271823" y="4450247"/>
                <a:ext cx="972361" cy="533978"/>
                <a:chOff x="42431" y="3837998"/>
                <a:chExt cx="972361" cy="533978"/>
              </a:xfrm>
            </p:grpSpPr>
            <p:sp>
              <p:nvSpPr>
                <p:cNvPr id="592" name="Rounded Rectangle 59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3" name="TextBox 59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94" name="TextBox 59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591" name="Picture 590"/>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595" name="Group 594"/>
            <p:cNvGrpSpPr/>
            <p:nvPr/>
          </p:nvGrpSpPr>
          <p:grpSpPr>
            <a:xfrm>
              <a:off x="7137184" y="3832180"/>
              <a:ext cx="972361" cy="533978"/>
              <a:chOff x="2271823" y="5068962"/>
              <a:chExt cx="972361" cy="533978"/>
            </a:xfrm>
          </p:grpSpPr>
          <p:grpSp>
            <p:nvGrpSpPr>
              <p:cNvPr id="596" name="Group 595"/>
              <p:cNvGrpSpPr/>
              <p:nvPr/>
            </p:nvGrpSpPr>
            <p:grpSpPr>
              <a:xfrm>
                <a:off x="2271823" y="5068962"/>
                <a:ext cx="972361" cy="533978"/>
                <a:chOff x="42431" y="3837998"/>
                <a:chExt cx="972361" cy="533978"/>
              </a:xfrm>
            </p:grpSpPr>
            <p:sp>
              <p:nvSpPr>
                <p:cNvPr id="598" name="Rounded Rectangle 5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9" name="TextBox 5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0" name="TextBox 5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597" name="Picture 59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601" name="Straight Connector 600"/>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8310673" y="3764421"/>
            <a:ext cx="2024729" cy="684082"/>
            <a:chOff x="8148127" y="3691012"/>
            <a:chExt cx="1985726" cy="670905"/>
          </a:xfrm>
        </p:grpSpPr>
        <p:sp>
          <p:nvSpPr>
            <p:cNvPr id="642" name="TextBox 641"/>
            <p:cNvSpPr txBox="1"/>
            <p:nvPr/>
          </p:nvSpPr>
          <p:spPr>
            <a:xfrm>
              <a:off x="8151622" y="369101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83" name="Group 82"/>
            <p:cNvGrpSpPr/>
            <p:nvPr/>
          </p:nvGrpSpPr>
          <p:grpSpPr>
            <a:xfrm>
              <a:off x="8148127" y="3827939"/>
              <a:ext cx="972361" cy="533978"/>
              <a:chOff x="8205100" y="3827939"/>
              <a:chExt cx="972361" cy="533978"/>
            </a:xfrm>
          </p:grpSpPr>
          <p:grpSp>
            <p:nvGrpSpPr>
              <p:cNvPr id="643" name="Group 642"/>
              <p:cNvGrpSpPr/>
              <p:nvPr/>
            </p:nvGrpSpPr>
            <p:grpSpPr>
              <a:xfrm>
                <a:off x="8205100" y="3827939"/>
                <a:ext cx="972361" cy="533978"/>
                <a:chOff x="42431" y="3837998"/>
                <a:chExt cx="972361" cy="533978"/>
              </a:xfrm>
            </p:grpSpPr>
            <p:sp>
              <p:nvSpPr>
                <p:cNvPr id="644" name="Rounded Rectangle 6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5" name="TextBox 6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646" name="TextBox 6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Identity and access management for cloud applications and ability to link to on-premises Server AD.</a:t>
                  </a:r>
                </a:p>
              </p:txBody>
            </p:sp>
          </p:grpSp>
          <p:pic>
            <p:nvPicPr>
              <p:cNvPr id="651" name="Picture 65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84" name="Group 83"/>
            <p:cNvGrpSpPr/>
            <p:nvPr/>
          </p:nvGrpSpPr>
          <p:grpSpPr>
            <a:xfrm>
              <a:off x="9159025" y="3824394"/>
              <a:ext cx="972361" cy="533978"/>
              <a:chOff x="8963432" y="4446669"/>
              <a:chExt cx="972361" cy="533978"/>
            </a:xfrm>
          </p:grpSpPr>
          <p:grpSp>
            <p:nvGrpSpPr>
              <p:cNvPr id="647" name="Group 646"/>
              <p:cNvGrpSpPr/>
              <p:nvPr/>
            </p:nvGrpSpPr>
            <p:grpSpPr>
              <a:xfrm>
                <a:off x="8963432" y="4446669"/>
                <a:ext cx="972361" cy="533978"/>
                <a:chOff x="42431" y="3837998"/>
                <a:chExt cx="972361" cy="533978"/>
              </a:xfrm>
            </p:grpSpPr>
            <p:sp>
              <p:nvSpPr>
                <p:cNvPr id="648" name="Rounded Rectangle 6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9" name="TextBox 64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0" name="TextBox 64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access to data and apps with additional physical layer of security control.</a:t>
                  </a:r>
                </a:p>
              </p:txBody>
            </p:sp>
          </p:grpSp>
          <p:pic>
            <p:nvPicPr>
              <p:cNvPr id="652" name="Picture 651" descr="Multi-Factor Authentication.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53" name="Straight Connector 652"/>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10370356" y="3763222"/>
            <a:ext cx="2024729" cy="691234"/>
            <a:chOff x="10168135" y="3689836"/>
            <a:chExt cx="1985726" cy="677919"/>
          </a:xfrm>
        </p:grpSpPr>
        <p:sp>
          <p:nvSpPr>
            <p:cNvPr id="654" name="TextBox 653"/>
            <p:cNvSpPr txBox="1"/>
            <p:nvPr/>
          </p:nvSpPr>
          <p:spPr>
            <a:xfrm>
              <a:off x="10171351" y="36898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110" name="Group 109"/>
            <p:cNvGrpSpPr/>
            <p:nvPr/>
          </p:nvGrpSpPr>
          <p:grpSpPr>
            <a:xfrm>
              <a:off x="11179872" y="3832582"/>
              <a:ext cx="972361" cy="533978"/>
              <a:chOff x="10297083" y="4645166"/>
              <a:chExt cx="972361" cy="533978"/>
            </a:xfrm>
          </p:grpSpPr>
          <p:grpSp>
            <p:nvGrpSpPr>
              <p:cNvPr id="659" name="Group 658"/>
              <p:cNvGrpSpPr/>
              <p:nvPr/>
            </p:nvGrpSpPr>
            <p:grpSpPr>
              <a:xfrm>
                <a:off x="10297083" y="4645166"/>
                <a:ext cx="972361" cy="533978"/>
                <a:chOff x="42431" y="3837998"/>
                <a:chExt cx="972361" cy="533978"/>
              </a:xfrm>
            </p:grpSpPr>
            <p:sp>
              <p:nvSpPr>
                <p:cNvPr id="660" name="Rounded Rectangle 65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61" name="TextBox 66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662" name="TextBox 66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Cache content for your apps at 100’s of edge locations to improve user experiences.</a:t>
                  </a:r>
                </a:p>
              </p:txBody>
            </p:sp>
          </p:grpSp>
          <p:pic>
            <p:nvPicPr>
              <p:cNvPr id="663" name="Picture 662" descr="Content Delivery Network (CDN).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90" name="Group 89"/>
            <p:cNvGrpSpPr/>
            <p:nvPr/>
          </p:nvGrpSpPr>
          <p:grpSpPr>
            <a:xfrm>
              <a:off x="10171183" y="3833777"/>
              <a:ext cx="972361" cy="533978"/>
              <a:chOff x="10297083" y="4035863"/>
              <a:chExt cx="972361" cy="533978"/>
            </a:xfrm>
          </p:grpSpPr>
          <p:grpSp>
            <p:nvGrpSpPr>
              <p:cNvPr id="655" name="Group 654"/>
              <p:cNvGrpSpPr/>
              <p:nvPr/>
            </p:nvGrpSpPr>
            <p:grpSpPr>
              <a:xfrm>
                <a:off x="10297083" y="4035863"/>
                <a:ext cx="972361" cy="533978"/>
                <a:chOff x="42431" y="3837998"/>
                <a:chExt cx="972361" cy="533978"/>
              </a:xfrm>
            </p:grpSpPr>
            <p:sp>
              <p:nvSpPr>
                <p:cNvPr id="656" name="Rounded Rectangle 6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57" name="TextBox 6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658" name="TextBox 6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Range of services that support video on-demand and live streaming workflows.</a:t>
                  </a:r>
                </a:p>
              </p:txBody>
            </p:sp>
          </p:grpSp>
          <p:pic>
            <p:nvPicPr>
              <p:cNvPr id="664" name="Picture 663" descr="Media Service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665" name="Straight Connector 66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56434" y="4510868"/>
            <a:ext cx="6150510" cy="689633"/>
            <a:chOff x="52894" y="4423081"/>
            <a:chExt cx="6032030" cy="676348"/>
          </a:xfrm>
        </p:grpSpPr>
        <p:sp>
          <p:nvSpPr>
            <p:cNvPr id="602" name="TextBox 601"/>
            <p:cNvSpPr txBox="1"/>
            <p:nvPr/>
          </p:nvSpPr>
          <p:spPr>
            <a:xfrm>
              <a:off x="61488" y="4423081"/>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603" name="Group 602"/>
            <p:cNvGrpSpPr/>
            <p:nvPr/>
          </p:nvGrpSpPr>
          <p:grpSpPr>
            <a:xfrm>
              <a:off x="52894" y="4564889"/>
              <a:ext cx="972361" cy="533978"/>
              <a:chOff x="1137725" y="3837998"/>
              <a:chExt cx="972361" cy="533978"/>
            </a:xfrm>
          </p:grpSpPr>
          <p:grpSp>
            <p:nvGrpSpPr>
              <p:cNvPr id="604" name="Group 603"/>
              <p:cNvGrpSpPr/>
              <p:nvPr/>
            </p:nvGrpSpPr>
            <p:grpSpPr>
              <a:xfrm>
                <a:off x="1137725" y="3837998"/>
                <a:ext cx="972361" cy="533978"/>
                <a:chOff x="42431" y="3837998"/>
                <a:chExt cx="972361" cy="533978"/>
              </a:xfrm>
            </p:grpSpPr>
            <p:sp>
              <p:nvSpPr>
                <p:cNvPr id="606" name="Rounded Rectangle 6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07" name="TextBox 60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608" name="TextBox 60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605" name="Picture 60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610" name="Group 609"/>
            <p:cNvGrpSpPr/>
            <p:nvPr/>
          </p:nvGrpSpPr>
          <p:grpSpPr>
            <a:xfrm>
              <a:off x="1072749" y="4564889"/>
              <a:ext cx="972361" cy="533978"/>
              <a:chOff x="42431" y="3837998"/>
              <a:chExt cx="972361" cy="533978"/>
            </a:xfrm>
          </p:grpSpPr>
          <p:sp>
            <p:nvSpPr>
              <p:cNvPr id="612" name="Rounded Rectangle 61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4" name="TextBox 61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613" name="TextBox 612"/>
              <p:cNvSpPr txBox="1"/>
              <p:nvPr/>
            </p:nvSpPr>
            <p:spPr>
              <a:xfrm>
                <a:off x="368334" y="3837999"/>
                <a:ext cx="646458" cy="256596"/>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11" name="Picture 610"/>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21046" y="4581131"/>
              <a:ext cx="201839" cy="201839"/>
            </a:xfrm>
            <a:prstGeom prst="rect">
              <a:avLst/>
            </a:prstGeom>
          </p:spPr>
        </p:pic>
        <p:grpSp>
          <p:nvGrpSpPr>
            <p:cNvPr id="615" name="Group 614"/>
            <p:cNvGrpSpPr/>
            <p:nvPr/>
          </p:nvGrpSpPr>
          <p:grpSpPr>
            <a:xfrm>
              <a:off x="4104830" y="4564889"/>
              <a:ext cx="972361" cy="534540"/>
              <a:chOff x="1137725" y="5053986"/>
              <a:chExt cx="972361" cy="534540"/>
            </a:xfrm>
          </p:grpSpPr>
          <p:grpSp>
            <p:nvGrpSpPr>
              <p:cNvPr id="616" name="Group 615"/>
              <p:cNvGrpSpPr/>
              <p:nvPr/>
            </p:nvGrpSpPr>
            <p:grpSpPr>
              <a:xfrm>
                <a:off x="1137725" y="5054548"/>
                <a:ext cx="972361" cy="533978"/>
                <a:chOff x="42431" y="3837998"/>
                <a:chExt cx="972361" cy="533978"/>
              </a:xfrm>
            </p:grpSpPr>
            <p:sp>
              <p:nvSpPr>
                <p:cNvPr id="618" name="Rounded Rectangle 6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9" name="TextBox 61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620" name="TextBox 61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617" name="Picture 61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74" name="Group 73"/>
            <p:cNvGrpSpPr/>
            <p:nvPr/>
          </p:nvGrpSpPr>
          <p:grpSpPr>
            <a:xfrm>
              <a:off x="2087185" y="4564889"/>
              <a:ext cx="972361" cy="533978"/>
              <a:chOff x="2189218" y="4645147"/>
              <a:chExt cx="972361" cy="533978"/>
            </a:xfrm>
          </p:grpSpPr>
          <p:grpSp>
            <p:nvGrpSpPr>
              <p:cNvPr id="621" name="Group 620"/>
              <p:cNvGrpSpPr/>
              <p:nvPr/>
            </p:nvGrpSpPr>
            <p:grpSpPr>
              <a:xfrm>
                <a:off x="2189218" y="4645147"/>
                <a:ext cx="972361" cy="533978"/>
                <a:chOff x="42431" y="3837998"/>
                <a:chExt cx="972361" cy="533978"/>
              </a:xfrm>
            </p:grpSpPr>
            <p:sp>
              <p:nvSpPr>
                <p:cNvPr id="622" name="Rounded Rectangle 62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4" name="TextBox 62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623" name="TextBox 622"/>
                <p:cNvSpPr txBox="1"/>
                <p:nvPr/>
              </p:nvSpPr>
              <p:spPr>
                <a:xfrm>
                  <a:off x="368334" y="3837998"/>
                  <a:ext cx="646458" cy="25165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25" name="Picture 6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77" name="Group 76"/>
            <p:cNvGrpSpPr/>
            <p:nvPr/>
          </p:nvGrpSpPr>
          <p:grpSpPr>
            <a:xfrm>
              <a:off x="3094667" y="4564889"/>
              <a:ext cx="972361" cy="533978"/>
              <a:chOff x="158240" y="6476672"/>
              <a:chExt cx="972361" cy="533978"/>
            </a:xfrm>
          </p:grpSpPr>
          <p:grpSp>
            <p:nvGrpSpPr>
              <p:cNvPr id="626" name="Group 625"/>
              <p:cNvGrpSpPr/>
              <p:nvPr/>
            </p:nvGrpSpPr>
            <p:grpSpPr>
              <a:xfrm>
                <a:off x="158240" y="6476672"/>
                <a:ext cx="972361" cy="533978"/>
                <a:chOff x="42431" y="3837998"/>
                <a:chExt cx="972361" cy="533978"/>
              </a:xfrm>
            </p:grpSpPr>
            <p:sp>
              <p:nvSpPr>
                <p:cNvPr id="627" name="Rounded Rectangle 6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8" name="TextBox 6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629" name="TextBox 6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630" name="Picture 6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672" name="Group 671"/>
            <p:cNvGrpSpPr/>
            <p:nvPr/>
          </p:nvGrpSpPr>
          <p:grpSpPr>
            <a:xfrm>
              <a:off x="5112563" y="4564889"/>
              <a:ext cx="972361" cy="533978"/>
              <a:chOff x="1137725" y="5674022"/>
              <a:chExt cx="972361" cy="533978"/>
            </a:xfrm>
          </p:grpSpPr>
          <p:grpSp>
            <p:nvGrpSpPr>
              <p:cNvPr id="673" name="Group 672"/>
              <p:cNvGrpSpPr/>
              <p:nvPr/>
            </p:nvGrpSpPr>
            <p:grpSpPr>
              <a:xfrm>
                <a:off x="1137725" y="5674022"/>
                <a:ext cx="972361" cy="533978"/>
                <a:chOff x="42431" y="3837998"/>
                <a:chExt cx="972361" cy="533978"/>
              </a:xfrm>
            </p:grpSpPr>
            <p:sp>
              <p:nvSpPr>
                <p:cNvPr id="675" name="Rounded Rectangle 67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76" name="TextBox 67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677" name="TextBox 67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674" name="Picture 67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678" name="Straight Connector 677"/>
            <p:cNvCxnSpPr/>
            <p:nvPr/>
          </p:nvCxnSpPr>
          <p:spPr>
            <a:xfrm>
              <a:off x="58259" y="4541630"/>
              <a:ext cx="6023637"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a:off x="7483334" y="52989"/>
            <a:ext cx="4875443" cy="3423387"/>
            <a:chOff x="7336727" y="51075"/>
            <a:chExt cx="4781525" cy="3357440"/>
          </a:xfrm>
        </p:grpSpPr>
        <p:cxnSp>
          <p:nvCxnSpPr>
            <p:cNvPr id="10" name="Straight Connector 9"/>
            <p:cNvCxnSpPr/>
            <p:nvPr/>
          </p:nvCxnSpPr>
          <p:spPr>
            <a:xfrm>
              <a:off x="7336727" y="51075"/>
              <a:ext cx="0" cy="3357440"/>
            </a:xfrm>
            <a:prstGeom prst="line">
              <a:avLst/>
            </a:prstGeom>
          </p:spPr>
          <p:style>
            <a:lnRef idx="1">
              <a:schemeClr val="accent1"/>
            </a:lnRef>
            <a:fillRef idx="0">
              <a:schemeClr val="accent1"/>
            </a:fillRef>
            <a:effectRef idx="0">
              <a:schemeClr val="accent1"/>
            </a:effectRef>
            <a:fontRef idx="minor">
              <a:schemeClr val="tx1"/>
            </a:fontRef>
          </p:style>
        </p:cxnSp>
        <p:sp>
          <p:nvSpPr>
            <p:cNvPr id="420" name="Trapezoid 419"/>
            <p:cNvSpPr/>
            <p:nvPr/>
          </p:nvSpPr>
          <p:spPr>
            <a:xfrm>
              <a:off x="8771704" y="1410900"/>
              <a:ext cx="2682159" cy="3403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21" name="Group 420"/>
            <p:cNvGrpSpPr/>
            <p:nvPr/>
          </p:nvGrpSpPr>
          <p:grpSpPr>
            <a:xfrm>
              <a:off x="11704265" y="856543"/>
              <a:ext cx="413987" cy="1435699"/>
              <a:chOff x="8472956" y="1452154"/>
              <a:chExt cx="413987" cy="1435699"/>
            </a:xfrm>
          </p:grpSpPr>
          <p:sp>
            <p:nvSpPr>
              <p:cNvPr id="427" name="Rounded Rectangle 426"/>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28" name="Rectangle 427"/>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79" name="Group 478"/>
            <p:cNvGrpSpPr/>
            <p:nvPr/>
          </p:nvGrpSpPr>
          <p:grpSpPr>
            <a:xfrm flipH="1">
              <a:off x="7688073" y="804569"/>
              <a:ext cx="413987" cy="1435699"/>
              <a:chOff x="8472956" y="1452154"/>
              <a:chExt cx="413987" cy="1435699"/>
            </a:xfrm>
          </p:grpSpPr>
          <p:sp>
            <p:nvSpPr>
              <p:cNvPr id="480" name="Rounded Rectangle 479"/>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81" name="Rectangle 480"/>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82" name="Group 481"/>
            <p:cNvGrpSpPr/>
            <p:nvPr/>
          </p:nvGrpSpPr>
          <p:grpSpPr>
            <a:xfrm>
              <a:off x="8898713" y="876321"/>
              <a:ext cx="2389500" cy="376296"/>
              <a:chOff x="6407955" y="2789239"/>
              <a:chExt cx="2389500" cy="376296"/>
            </a:xfrm>
          </p:grpSpPr>
          <p:sp>
            <p:nvSpPr>
              <p:cNvPr id="483" name="Rounded Rectangle 482"/>
              <p:cNvSpPr/>
              <p:nvPr/>
            </p:nvSpPr>
            <p:spPr>
              <a:xfrm>
                <a:off x="6407955"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84" name="Picture 483"/>
              <p:cNvPicPr>
                <a:picLocks noChangeAspect="1"/>
              </p:cNvPicPr>
              <p:nvPr/>
            </p:nvPicPr>
            <p:blipFill>
              <a:blip r:embed="rId36"/>
              <a:stretch>
                <a:fillRect/>
              </a:stretch>
            </p:blipFill>
            <p:spPr>
              <a:xfrm>
                <a:off x="6431660" y="2814480"/>
                <a:ext cx="2340252" cy="310281"/>
              </a:xfrm>
              <a:prstGeom prst="rect">
                <a:avLst/>
              </a:prstGeom>
            </p:spPr>
          </p:pic>
        </p:grpSp>
        <p:pic>
          <p:nvPicPr>
            <p:cNvPr id="485" name="Picture 484"/>
            <p:cNvPicPr>
              <a:picLocks noChangeAspect="1"/>
            </p:cNvPicPr>
            <p:nvPr/>
          </p:nvPicPr>
          <p:blipFill>
            <a:blip r:embed="rId37"/>
            <a:stretch>
              <a:fillRect/>
            </a:stretch>
          </p:blipFill>
          <p:spPr>
            <a:xfrm>
              <a:off x="7758959" y="876970"/>
              <a:ext cx="286443" cy="1291264"/>
            </a:xfrm>
            <a:prstGeom prst="rect">
              <a:avLst/>
            </a:prstGeom>
          </p:spPr>
        </p:pic>
        <p:pic>
          <p:nvPicPr>
            <p:cNvPr id="487" name="Picture 486"/>
            <p:cNvPicPr>
              <a:picLocks noChangeAspect="1"/>
            </p:cNvPicPr>
            <p:nvPr/>
          </p:nvPicPr>
          <p:blipFill>
            <a:blip r:embed="rId38"/>
            <a:stretch>
              <a:fillRect/>
            </a:stretch>
          </p:blipFill>
          <p:spPr>
            <a:xfrm>
              <a:off x="11727163" y="1006953"/>
              <a:ext cx="344890" cy="1090599"/>
            </a:xfrm>
            <a:prstGeom prst="rect">
              <a:avLst/>
            </a:prstGeom>
          </p:spPr>
        </p:pic>
        <p:sp>
          <p:nvSpPr>
            <p:cNvPr id="488" name="TextBox 487"/>
            <p:cNvSpPr txBox="1"/>
            <p:nvPr/>
          </p:nvSpPr>
          <p:spPr>
            <a:xfrm>
              <a:off x="7726394" y="68397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489" name="TextBox 488"/>
            <p:cNvSpPr txBox="1"/>
            <p:nvPr/>
          </p:nvSpPr>
          <p:spPr>
            <a:xfrm>
              <a:off x="11717214" y="68762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DEPLOY</a:t>
              </a:r>
            </a:p>
          </p:txBody>
        </p:sp>
        <p:sp>
          <p:nvSpPr>
            <p:cNvPr id="493" name="TextBox 492"/>
            <p:cNvSpPr txBox="1"/>
            <p:nvPr/>
          </p:nvSpPr>
          <p:spPr>
            <a:xfrm>
              <a:off x="8276104" y="981738"/>
              <a:ext cx="374561" cy="270879"/>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CODE</a:t>
              </a:r>
            </a:p>
          </p:txBody>
        </p:sp>
        <p:pic>
          <p:nvPicPr>
            <p:cNvPr id="494" name="Picture 493"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614" y="1512442"/>
              <a:ext cx="195970" cy="163744"/>
            </a:xfrm>
            <a:prstGeom prst="rect">
              <a:avLst/>
            </a:prstGeom>
          </p:spPr>
        </p:pic>
        <p:sp>
          <p:nvSpPr>
            <p:cNvPr id="497" name="TextBox 496"/>
            <p:cNvSpPr txBox="1"/>
            <p:nvPr/>
          </p:nvSpPr>
          <p:spPr>
            <a:xfrm>
              <a:off x="8149114" y="2431420"/>
              <a:ext cx="501551" cy="271222"/>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TYPES</a:t>
              </a:r>
            </a:p>
          </p:txBody>
        </p:sp>
        <p:sp>
          <p:nvSpPr>
            <p:cNvPr id="498" name="TextBox 497"/>
            <p:cNvSpPr txBox="1"/>
            <p:nvPr/>
          </p:nvSpPr>
          <p:spPr>
            <a:xfrm>
              <a:off x="9911279" y="1514399"/>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nvGrpSpPr>
            <p:cNvPr id="502" name="Group 501"/>
            <p:cNvGrpSpPr/>
            <p:nvPr/>
          </p:nvGrpSpPr>
          <p:grpSpPr>
            <a:xfrm rot="5400000">
              <a:off x="9975422" y="1453639"/>
              <a:ext cx="413987" cy="3418227"/>
              <a:chOff x="8472956" y="1452154"/>
              <a:chExt cx="413987" cy="1435699"/>
            </a:xfrm>
          </p:grpSpPr>
          <p:sp>
            <p:nvSpPr>
              <p:cNvPr id="503" name="Rounded Rectangle 502"/>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504" name="Rectangle 503"/>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505" name="TextBox 504"/>
            <p:cNvSpPr txBox="1"/>
            <p:nvPr/>
          </p:nvSpPr>
          <p:spPr>
            <a:xfrm>
              <a:off x="9768629" y="306538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MARKETPLACE…</a:t>
              </a:r>
            </a:p>
          </p:txBody>
        </p:sp>
        <p:cxnSp>
          <p:nvCxnSpPr>
            <p:cNvPr id="506" name="Straight Connector 505"/>
            <p:cNvCxnSpPr/>
            <p:nvPr/>
          </p:nvCxnSpPr>
          <p:spPr>
            <a:xfrm flipH="1">
              <a:off x="9659732" y="2880942"/>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TextBox 506"/>
            <p:cNvSpPr txBox="1"/>
            <p:nvPr/>
          </p:nvSpPr>
          <p:spPr>
            <a:xfrm>
              <a:off x="8921426" y="2744472"/>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APP</a:t>
              </a:r>
            </a:p>
          </p:txBody>
        </p:sp>
        <p:sp>
          <p:nvSpPr>
            <p:cNvPr id="508" name="TextBox 507"/>
            <p:cNvSpPr txBox="1"/>
            <p:nvPr/>
          </p:nvSpPr>
          <p:spPr>
            <a:xfrm>
              <a:off x="10215211" y="2754260"/>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APP</a:t>
              </a:r>
            </a:p>
          </p:txBody>
        </p:sp>
        <p:sp>
          <p:nvSpPr>
            <p:cNvPr id="509" name="TextBox 508"/>
            <p:cNvSpPr txBox="1"/>
            <p:nvPr/>
          </p:nvSpPr>
          <p:spPr>
            <a:xfrm>
              <a:off x="9507096" y="274565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LOGIC APP</a:t>
              </a:r>
            </a:p>
          </p:txBody>
        </p:sp>
        <p:sp>
          <p:nvSpPr>
            <p:cNvPr id="510" name="TextBox 509"/>
            <p:cNvSpPr txBox="1"/>
            <p:nvPr/>
          </p:nvSpPr>
          <p:spPr>
            <a:xfrm>
              <a:off x="10912672" y="2745598"/>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MOBILE APP</a:t>
              </a:r>
            </a:p>
          </p:txBody>
        </p:sp>
        <p:sp>
          <p:nvSpPr>
            <p:cNvPr id="511" name="Rounded Rectangle 510"/>
            <p:cNvSpPr/>
            <p:nvPr/>
          </p:nvSpPr>
          <p:spPr>
            <a:xfrm>
              <a:off x="9936671"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13" name="Rounded Rectangle 512"/>
            <p:cNvSpPr/>
            <p:nvPr/>
          </p:nvSpPr>
          <p:spPr>
            <a:xfrm>
              <a:off x="1032006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20" name="Rounded Rectangle 519"/>
            <p:cNvSpPr/>
            <p:nvPr/>
          </p:nvSpPr>
          <p:spPr>
            <a:xfrm>
              <a:off x="1070428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21" name="Picture 52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993364" y="149333"/>
              <a:ext cx="374549" cy="374549"/>
            </a:xfrm>
            <a:prstGeom prst="rect">
              <a:avLst/>
            </a:prstGeom>
          </p:spPr>
        </p:pic>
        <p:pic>
          <p:nvPicPr>
            <p:cNvPr id="525" name="Picture 524"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06215" y="301758"/>
              <a:ext cx="324828" cy="324828"/>
            </a:xfrm>
            <a:prstGeom prst="rect">
              <a:avLst/>
            </a:prstGeom>
          </p:spPr>
        </p:pic>
        <p:sp>
          <p:nvSpPr>
            <p:cNvPr id="534" name="Up Arrow 533"/>
            <p:cNvSpPr/>
            <p:nvPr/>
          </p:nvSpPr>
          <p:spPr>
            <a:xfrm rot="10800000">
              <a:off x="9701259" y="640183"/>
              <a:ext cx="77957" cy="152423"/>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535" name="Up Arrow 534"/>
            <p:cNvSpPr/>
            <p:nvPr/>
          </p:nvSpPr>
          <p:spPr>
            <a:xfrm rot="10800000">
              <a:off x="11138715" y="482962"/>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536" name="Picture 535"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07909" y="183370"/>
              <a:ext cx="486776" cy="486776"/>
            </a:xfrm>
            <a:prstGeom prst="rect">
              <a:avLst/>
            </a:prstGeom>
          </p:spPr>
        </p:pic>
        <p:sp>
          <p:nvSpPr>
            <p:cNvPr id="545" name="TextBox 544"/>
            <p:cNvSpPr txBox="1"/>
            <p:nvPr/>
          </p:nvSpPr>
          <p:spPr>
            <a:xfrm>
              <a:off x="9321577" y="172055"/>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Phone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Nokia X</a:t>
              </a:r>
            </a:p>
          </p:txBody>
        </p:sp>
        <p:sp>
          <p:nvSpPr>
            <p:cNvPr id="546" name="TextBox 545"/>
            <p:cNvSpPr txBox="1"/>
            <p:nvPr/>
          </p:nvSpPr>
          <p:spPr>
            <a:xfrm>
              <a:off x="10099338" y="113653"/>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Store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HTML5/JS</a:t>
              </a:r>
            </a:p>
          </p:txBody>
        </p:sp>
        <p:sp>
          <p:nvSpPr>
            <p:cNvPr id="547" name="TextBox 546"/>
            <p:cNvSpPr txBox="1"/>
            <p:nvPr/>
          </p:nvSpPr>
          <p:spPr>
            <a:xfrm>
              <a:off x="8276104" y="1797917"/>
              <a:ext cx="374561" cy="152193"/>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548" name="TextBox 547"/>
            <p:cNvSpPr txBox="1"/>
            <p:nvPr/>
          </p:nvSpPr>
          <p:spPr>
            <a:xfrm>
              <a:off x="7876467" y="105286"/>
              <a:ext cx="1318268"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App Services</a:t>
              </a:r>
            </a:p>
          </p:txBody>
        </p:sp>
        <p:sp>
          <p:nvSpPr>
            <p:cNvPr id="549" name="Rounded Rectangle 548"/>
            <p:cNvSpPr/>
            <p:nvPr/>
          </p:nvSpPr>
          <p:spPr>
            <a:xfrm>
              <a:off x="9547623"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0" name="Rounded Rectangle 549"/>
            <p:cNvSpPr/>
            <p:nvPr/>
          </p:nvSpPr>
          <p:spPr>
            <a:xfrm>
              <a:off x="9160630"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1" name="Rounded Rectangle 550"/>
            <p:cNvSpPr/>
            <p:nvPr/>
          </p:nvSpPr>
          <p:spPr>
            <a:xfrm>
              <a:off x="8774626"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2" name="Rounded Rectangle 551"/>
            <p:cNvSpPr/>
            <p:nvPr/>
          </p:nvSpPr>
          <p:spPr>
            <a:xfrm>
              <a:off x="11091099"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53" name="Picture 55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533300" y="83543"/>
              <a:ext cx="361757" cy="361757"/>
            </a:xfrm>
            <a:prstGeom prst="rect">
              <a:avLst/>
            </a:prstGeom>
          </p:spPr>
        </p:pic>
        <p:pic>
          <p:nvPicPr>
            <p:cNvPr id="554" name="Picture 55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226601" y="2390473"/>
              <a:ext cx="337618" cy="337618"/>
            </a:xfrm>
            <a:prstGeom prst="rect">
              <a:avLst/>
            </a:prstGeom>
          </p:spPr>
        </p:pic>
        <p:pic>
          <p:nvPicPr>
            <p:cNvPr id="555" name="Picture 55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950311" y="2382090"/>
              <a:ext cx="350337" cy="350337"/>
            </a:xfrm>
            <a:prstGeom prst="rect">
              <a:avLst/>
            </a:prstGeom>
          </p:spPr>
        </p:pic>
        <p:pic>
          <p:nvPicPr>
            <p:cNvPr id="556" name="Picture 55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572449" y="2412838"/>
              <a:ext cx="312510" cy="312510"/>
            </a:xfrm>
            <a:prstGeom prst="rect">
              <a:avLst/>
            </a:prstGeom>
          </p:spPr>
        </p:pic>
        <p:pic>
          <p:nvPicPr>
            <p:cNvPr id="557" name="Picture 55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952537" y="2390713"/>
              <a:ext cx="343450" cy="343450"/>
            </a:xfrm>
            <a:prstGeom prst="rect">
              <a:avLst/>
            </a:prstGeom>
          </p:spPr>
        </p:pic>
        <p:pic>
          <p:nvPicPr>
            <p:cNvPr id="558" name="Picture 557"/>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1011" y="1815573"/>
              <a:ext cx="210749" cy="210749"/>
            </a:xfrm>
            <a:prstGeom prst="rect">
              <a:avLst/>
            </a:prstGeom>
          </p:spPr>
        </p:pic>
        <p:pic>
          <p:nvPicPr>
            <p:cNvPr id="559" name="Picture 558"/>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50995" y="1814033"/>
              <a:ext cx="236144" cy="236144"/>
            </a:xfrm>
            <a:prstGeom prst="rect">
              <a:avLst/>
            </a:prstGeom>
          </p:spPr>
        </p:pic>
        <p:pic>
          <p:nvPicPr>
            <p:cNvPr id="560" name="Picture 559"/>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19469" y="1814033"/>
              <a:ext cx="236144" cy="236144"/>
            </a:xfrm>
            <a:prstGeom prst="rect">
              <a:avLst/>
            </a:prstGeom>
          </p:spPr>
        </p:pic>
        <p:pic>
          <p:nvPicPr>
            <p:cNvPr id="561" name="Picture 560"/>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8023" y="1814033"/>
              <a:ext cx="236144" cy="236144"/>
            </a:xfrm>
            <a:prstGeom prst="rect">
              <a:avLst/>
            </a:prstGeom>
          </p:spPr>
        </p:pic>
        <p:pic>
          <p:nvPicPr>
            <p:cNvPr id="562" name="Picture 561"/>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199" y="1815573"/>
              <a:ext cx="210749" cy="210749"/>
            </a:xfrm>
            <a:prstGeom prst="rect">
              <a:avLst/>
            </a:prstGeom>
          </p:spPr>
        </p:pic>
        <p:pic>
          <p:nvPicPr>
            <p:cNvPr id="563" name="Picture 562"/>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61752" y="1814033"/>
              <a:ext cx="215952" cy="215952"/>
            </a:xfrm>
            <a:prstGeom prst="rect">
              <a:avLst/>
            </a:prstGeom>
          </p:spPr>
        </p:pic>
        <p:pic>
          <p:nvPicPr>
            <p:cNvPr id="564" name="Picture 563"/>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47756" y="1814033"/>
              <a:ext cx="215952" cy="215952"/>
            </a:xfrm>
            <a:prstGeom prst="rect">
              <a:avLst/>
            </a:prstGeom>
          </p:spPr>
        </p:pic>
        <p:cxnSp>
          <p:nvCxnSpPr>
            <p:cNvPr id="712" name="Straight Connector 711"/>
            <p:cNvCxnSpPr/>
            <p:nvPr/>
          </p:nvCxnSpPr>
          <p:spPr>
            <a:xfrm flipH="1">
              <a:off x="9126658" y="2880942"/>
              <a:ext cx="4480" cy="242890"/>
            </a:xfrm>
            <a:prstGeom prst="line">
              <a:avLst/>
            </a:prstGeom>
            <a:ln w="28575">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p:nvGrpSpPr>
        <p:grpSpPr>
          <a:xfrm>
            <a:off x="52591" y="5291223"/>
            <a:ext cx="5128734" cy="698185"/>
            <a:chOff x="49125" y="5188403"/>
            <a:chExt cx="5029937" cy="684735"/>
          </a:xfrm>
        </p:grpSpPr>
        <p:sp>
          <p:nvSpPr>
            <p:cNvPr id="713" name="TextBox 712"/>
            <p:cNvSpPr txBox="1"/>
            <p:nvPr/>
          </p:nvSpPr>
          <p:spPr>
            <a:xfrm>
              <a:off x="58259" y="5188403"/>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46" name="Group 145"/>
            <p:cNvGrpSpPr/>
            <p:nvPr/>
          </p:nvGrpSpPr>
          <p:grpSpPr>
            <a:xfrm>
              <a:off x="1068072" y="5339160"/>
              <a:ext cx="972361" cy="533978"/>
              <a:chOff x="-1203244" y="2893322"/>
              <a:chExt cx="972361" cy="533978"/>
            </a:xfrm>
          </p:grpSpPr>
          <p:grpSp>
            <p:nvGrpSpPr>
              <p:cNvPr id="722" name="Group 721"/>
              <p:cNvGrpSpPr/>
              <p:nvPr/>
            </p:nvGrpSpPr>
            <p:grpSpPr>
              <a:xfrm>
                <a:off x="-1203244" y="2893322"/>
                <a:ext cx="972361" cy="533978"/>
                <a:chOff x="42431" y="3837998"/>
                <a:chExt cx="972361" cy="533978"/>
              </a:xfrm>
            </p:grpSpPr>
            <p:sp>
              <p:nvSpPr>
                <p:cNvPr id="723" name="Rounded Rectangle 7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4" name="TextBox 72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725" name="TextBox 72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Managed service that handles backup/restore of Windows Server machines/backup agent.</a:t>
                  </a:r>
                </a:p>
              </p:txBody>
            </p:sp>
          </p:grpSp>
          <p:pic>
            <p:nvPicPr>
              <p:cNvPr id="734" name="Picture 733" descr="Backup Servic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65" name="Group 164"/>
            <p:cNvGrpSpPr/>
            <p:nvPr/>
          </p:nvGrpSpPr>
          <p:grpSpPr>
            <a:xfrm>
              <a:off x="4106701" y="5339160"/>
              <a:ext cx="972361" cy="533978"/>
              <a:chOff x="-1203244" y="4719342"/>
              <a:chExt cx="972361" cy="533978"/>
            </a:xfrm>
          </p:grpSpPr>
          <p:grpSp>
            <p:nvGrpSpPr>
              <p:cNvPr id="730" name="Group 729"/>
              <p:cNvGrpSpPr/>
              <p:nvPr/>
            </p:nvGrpSpPr>
            <p:grpSpPr>
              <a:xfrm>
                <a:off x="-1203244" y="4719342"/>
                <a:ext cx="972361" cy="533978"/>
                <a:chOff x="42431" y="3837998"/>
                <a:chExt cx="972361" cy="533978"/>
              </a:xfrm>
            </p:grpSpPr>
            <p:sp>
              <p:nvSpPr>
                <p:cNvPr id="731" name="Rounded Rectangle 7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32" name="TextBox 7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33" name="TextBox 7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Automated, policy driven solution to extend on-premises primary storage for backup / DR. </a:t>
                  </a:r>
                </a:p>
              </p:txBody>
            </p:sp>
          </p:grpSp>
          <p:pic>
            <p:nvPicPr>
              <p:cNvPr id="735" name="Picture 734" descr="StorSimpl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51" name="Group 150"/>
            <p:cNvGrpSpPr/>
            <p:nvPr/>
          </p:nvGrpSpPr>
          <p:grpSpPr>
            <a:xfrm>
              <a:off x="3097473" y="5339160"/>
              <a:ext cx="972361" cy="533978"/>
              <a:chOff x="-1203244" y="4110669"/>
              <a:chExt cx="972361" cy="533978"/>
            </a:xfrm>
          </p:grpSpPr>
          <p:grpSp>
            <p:nvGrpSpPr>
              <p:cNvPr id="726" name="Group 725"/>
              <p:cNvGrpSpPr/>
              <p:nvPr/>
            </p:nvGrpSpPr>
            <p:grpSpPr>
              <a:xfrm>
                <a:off x="-1203244" y="4110669"/>
                <a:ext cx="972361" cy="533978"/>
                <a:chOff x="42431" y="3837998"/>
                <a:chExt cx="972361" cy="533978"/>
              </a:xfrm>
            </p:grpSpPr>
            <p:sp>
              <p:nvSpPr>
                <p:cNvPr id="727" name="Rounded Rectangle 7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8" name="TextBox 7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729" name="TextBox 7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Coordinate replication and recovery of System Center private clouds</a:t>
                  </a:r>
                </a:p>
              </p:txBody>
            </p:sp>
          </p:grpSp>
          <p:pic>
            <p:nvPicPr>
              <p:cNvPr id="736" name="Picture 735" descr="Site Recovery.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36" name="Group 135"/>
            <p:cNvGrpSpPr/>
            <p:nvPr/>
          </p:nvGrpSpPr>
          <p:grpSpPr>
            <a:xfrm>
              <a:off x="49125" y="5339160"/>
              <a:ext cx="972361" cy="533978"/>
              <a:chOff x="57861" y="5329567"/>
              <a:chExt cx="972361" cy="533978"/>
            </a:xfrm>
          </p:grpSpPr>
          <p:grpSp>
            <p:nvGrpSpPr>
              <p:cNvPr id="714" name="Group 713"/>
              <p:cNvGrpSpPr/>
              <p:nvPr/>
            </p:nvGrpSpPr>
            <p:grpSpPr>
              <a:xfrm>
                <a:off x="57861" y="5329567"/>
                <a:ext cx="972361" cy="533978"/>
                <a:chOff x="42431" y="3837998"/>
                <a:chExt cx="972361" cy="533978"/>
              </a:xfrm>
            </p:grpSpPr>
            <p:sp>
              <p:nvSpPr>
                <p:cNvPr id="715" name="Rounded Rectangle 7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6" name="TextBox 7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717" name="TextBox 7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binary application data and web content – store for dedicated and shared virtual disks for VM’s</a:t>
                  </a:r>
                </a:p>
              </p:txBody>
            </p:sp>
          </p:grpSp>
          <p:pic>
            <p:nvPicPr>
              <p:cNvPr id="737" name="Picture 73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49" name="Group 148"/>
            <p:cNvGrpSpPr/>
            <p:nvPr/>
          </p:nvGrpSpPr>
          <p:grpSpPr>
            <a:xfrm>
              <a:off x="2087014" y="5339160"/>
              <a:ext cx="972361" cy="533978"/>
              <a:chOff x="-1203244" y="3497313"/>
              <a:chExt cx="972361" cy="533978"/>
            </a:xfrm>
          </p:grpSpPr>
          <p:grpSp>
            <p:nvGrpSpPr>
              <p:cNvPr id="718" name="Group 717"/>
              <p:cNvGrpSpPr/>
              <p:nvPr/>
            </p:nvGrpSpPr>
            <p:grpSpPr>
              <a:xfrm>
                <a:off x="-1203244" y="3497313"/>
                <a:ext cx="972361" cy="533978"/>
                <a:chOff x="42431" y="3837998"/>
                <a:chExt cx="972361" cy="533978"/>
              </a:xfrm>
            </p:grpSpPr>
            <p:sp>
              <p:nvSpPr>
                <p:cNvPr id="719" name="Rounded Rectangle 71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0" name="TextBox 71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721" name="TextBox 72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For massive data transfer – ship encrypted disks to move data in/out of blob storage.</a:t>
                  </a:r>
                </a:p>
              </p:txBody>
            </p:sp>
          </p:grpSp>
          <p:pic>
            <p:nvPicPr>
              <p:cNvPr id="738" name="Picture 737" descr="Storage (Azur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739" name="Straight Connector 738"/>
            <p:cNvCxnSpPr/>
            <p:nvPr/>
          </p:nvCxnSpPr>
          <p:spPr>
            <a:xfrm>
              <a:off x="58259" y="5310637"/>
              <a:ext cx="5018097"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5217301" y="5282002"/>
            <a:ext cx="5127620" cy="707406"/>
            <a:chOff x="5114345" y="5179359"/>
            <a:chExt cx="5028845" cy="693779"/>
          </a:xfrm>
        </p:grpSpPr>
        <p:sp>
          <p:nvSpPr>
            <p:cNvPr id="740" name="TextBox 739"/>
            <p:cNvSpPr txBox="1"/>
            <p:nvPr/>
          </p:nvSpPr>
          <p:spPr>
            <a:xfrm>
              <a:off x="5153974" y="5179359"/>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741" name="Group 740"/>
            <p:cNvGrpSpPr/>
            <p:nvPr/>
          </p:nvGrpSpPr>
          <p:grpSpPr>
            <a:xfrm>
              <a:off x="5114345" y="5339160"/>
              <a:ext cx="972361" cy="533978"/>
              <a:chOff x="3390744" y="3837998"/>
              <a:chExt cx="972361" cy="533978"/>
            </a:xfrm>
          </p:grpSpPr>
          <p:grpSp>
            <p:nvGrpSpPr>
              <p:cNvPr id="742" name="Group 741"/>
              <p:cNvGrpSpPr/>
              <p:nvPr/>
            </p:nvGrpSpPr>
            <p:grpSpPr>
              <a:xfrm>
                <a:off x="3390744" y="3837998"/>
                <a:ext cx="972361" cy="533978"/>
                <a:chOff x="42431" y="3837998"/>
                <a:chExt cx="972361" cy="533978"/>
              </a:xfrm>
            </p:grpSpPr>
            <p:sp>
              <p:nvSpPr>
                <p:cNvPr id="744" name="Rounded Rectangle 7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45" name="TextBox 7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746" name="TextBox 7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743" name="Picture 7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747" name="Group 746"/>
            <p:cNvGrpSpPr/>
            <p:nvPr/>
          </p:nvGrpSpPr>
          <p:grpSpPr>
            <a:xfrm>
              <a:off x="6125398" y="5339160"/>
              <a:ext cx="972361" cy="533978"/>
              <a:chOff x="3390744" y="4450247"/>
              <a:chExt cx="972361" cy="533978"/>
            </a:xfrm>
          </p:grpSpPr>
          <p:grpSp>
            <p:nvGrpSpPr>
              <p:cNvPr id="748" name="Group 747"/>
              <p:cNvGrpSpPr/>
              <p:nvPr/>
            </p:nvGrpSpPr>
            <p:grpSpPr>
              <a:xfrm>
                <a:off x="3390744" y="4450247"/>
                <a:ext cx="972361" cy="533978"/>
                <a:chOff x="42431" y="3837998"/>
                <a:chExt cx="972361" cy="533978"/>
              </a:xfrm>
            </p:grpSpPr>
            <p:sp>
              <p:nvSpPr>
                <p:cNvPr id="750" name="Rounded Rectangle 74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1" name="TextBox 75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52" name="TextBox 75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749" name="Picture 74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753" name="Group 752"/>
            <p:cNvGrpSpPr/>
            <p:nvPr/>
          </p:nvGrpSpPr>
          <p:grpSpPr>
            <a:xfrm>
              <a:off x="7133827" y="5339160"/>
              <a:ext cx="972361" cy="533978"/>
              <a:chOff x="3390744" y="5053986"/>
              <a:chExt cx="972361" cy="533978"/>
            </a:xfrm>
          </p:grpSpPr>
          <p:grpSp>
            <p:nvGrpSpPr>
              <p:cNvPr id="754" name="Group 753"/>
              <p:cNvGrpSpPr/>
              <p:nvPr/>
            </p:nvGrpSpPr>
            <p:grpSpPr>
              <a:xfrm>
                <a:off x="3390744" y="5053986"/>
                <a:ext cx="972361" cy="533978"/>
                <a:chOff x="42431" y="3837998"/>
                <a:chExt cx="972361" cy="533978"/>
              </a:xfrm>
            </p:grpSpPr>
            <p:sp>
              <p:nvSpPr>
                <p:cNvPr id="756" name="Rounded Rectangle 7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7" name="TextBox 7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758" name="TextBox 7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755" name="Picture 75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759" name="Group 758"/>
            <p:cNvGrpSpPr/>
            <p:nvPr/>
          </p:nvGrpSpPr>
          <p:grpSpPr>
            <a:xfrm>
              <a:off x="8148445" y="5339160"/>
              <a:ext cx="972361" cy="533978"/>
              <a:chOff x="3390744" y="5664017"/>
              <a:chExt cx="972361" cy="533978"/>
            </a:xfrm>
          </p:grpSpPr>
          <p:grpSp>
            <p:nvGrpSpPr>
              <p:cNvPr id="760" name="Group 759"/>
              <p:cNvGrpSpPr/>
              <p:nvPr/>
            </p:nvGrpSpPr>
            <p:grpSpPr>
              <a:xfrm>
                <a:off x="3390744" y="5664017"/>
                <a:ext cx="972361" cy="533978"/>
                <a:chOff x="42431" y="3837998"/>
                <a:chExt cx="972361" cy="533978"/>
              </a:xfrm>
            </p:grpSpPr>
            <p:sp>
              <p:nvSpPr>
                <p:cNvPr id="762" name="Rounded Rectangle 7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3" name="TextBox 76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64" name="TextBox 76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761" name="Picture 76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213" name="Group 212"/>
            <p:cNvGrpSpPr/>
            <p:nvPr/>
          </p:nvGrpSpPr>
          <p:grpSpPr>
            <a:xfrm>
              <a:off x="9162358" y="5339160"/>
              <a:ext cx="972361" cy="533978"/>
              <a:chOff x="9162358" y="5339160"/>
              <a:chExt cx="972361" cy="533978"/>
            </a:xfrm>
          </p:grpSpPr>
          <p:grpSp>
            <p:nvGrpSpPr>
              <p:cNvPr id="765" name="Group 764"/>
              <p:cNvGrpSpPr/>
              <p:nvPr/>
            </p:nvGrpSpPr>
            <p:grpSpPr>
              <a:xfrm>
                <a:off x="9162358" y="5339160"/>
                <a:ext cx="972361" cy="533978"/>
                <a:chOff x="42431" y="3837998"/>
                <a:chExt cx="972361" cy="533978"/>
              </a:xfrm>
            </p:grpSpPr>
            <p:sp>
              <p:nvSpPr>
                <p:cNvPr id="766" name="Rounded Rectangle 76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7" name="TextBox 76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768" name="TextBox 76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Massive scale for semi-structured key/value type data in this schema-less  NoSQL store.</a:t>
                  </a:r>
                </a:p>
              </p:txBody>
            </p:sp>
          </p:grpSp>
          <p:pic>
            <p:nvPicPr>
              <p:cNvPr id="769" name="Picture 76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770" name="Straight Connector 769"/>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6235374" y="4508423"/>
            <a:ext cx="6162214" cy="691646"/>
            <a:chOff x="6112806" y="4420682"/>
            <a:chExt cx="6043509" cy="678323"/>
          </a:xfrm>
        </p:grpSpPr>
        <p:sp>
          <p:nvSpPr>
            <p:cNvPr id="679" name="TextBox 678"/>
            <p:cNvSpPr txBox="1"/>
            <p:nvPr/>
          </p:nvSpPr>
          <p:spPr>
            <a:xfrm>
              <a:off x="6121880" y="442068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680" name="Group 679"/>
            <p:cNvGrpSpPr/>
            <p:nvPr/>
          </p:nvGrpSpPr>
          <p:grpSpPr>
            <a:xfrm>
              <a:off x="6112806" y="4564888"/>
              <a:ext cx="972361" cy="533978"/>
              <a:chOff x="4486339" y="3837998"/>
              <a:chExt cx="972361" cy="533978"/>
            </a:xfrm>
          </p:grpSpPr>
          <p:grpSp>
            <p:nvGrpSpPr>
              <p:cNvPr id="681" name="Group 680"/>
              <p:cNvGrpSpPr/>
              <p:nvPr/>
            </p:nvGrpSpPr>
            <p:grpSpPr>
              <a:xfrm>
                <a:off x="4486339" y="3837998"/>
                <a:ext cx="972361" cy="533978"/>
                <a:chOff x="42431" y="3837998"/>
                <a:chExt cx="972361" cy="533978"/>
              </a:xfrm>
            </p:grpSpPr>
            <p:sp>
              <p:nvSpPr>
                <p:cNvPr id="683" name="Rounded Rectangle 6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84" name="TextBox 6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85" name="TextBox 6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Big Data (based on Apache Hadoop) analytics that integrate easily with Microsoft Office.</a:t>
                  </a:r>
                </a:p>
              </p:txBody>
            </p:sp>
          </p:grpSp>
          <p:pic>
            <p:nvPicPr>
              <p:cNvPr id="682" name="Picture 68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686" name="Group 685"/>
            <p:cNvGrpSpPr/>
            <p:nvPr/>
          </p:nvGrpSpPr>
          <p:grpSpPr>
            <a:xfrm>
              <a:off x="7133992" y="4564897"/>
              <a:ext cx="972361" cy="533978"/>
              <a:chOff x="4486339" y="4446671"/>
              <a:chExt cx="972361" cy="533978"/>
            </a:xfrm>
          </p:grpSpPr>
          <p:grpSp>
            <p:nvGrpSpPr>
              <p:cNvPr id="687" name="Group 686"/>
              <p:cNvGrpSpPr/>
              <p:nvPr/>
            </p:nvGrpSpPr>
            <p:grpSpPr>
              <a:xfrm>
                <a:off x="4486339" y="4446671"/>
                <a:ext cx="972361" cy="533978"/>
                <a:chOff x="42431" y="3837998"/>
                <a:chExt cx="972361" cy="533978"/>
              </a:xfrm>
            </p:grpSpPr>
            <p:sp>
              <p:nvSpPr>
                <p:cNvPr id="689" name="Rounded Rectangle 68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0" name="TextBox 68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691" name="TextBox 69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Mine historical data with compute power to predict future trends or behavior.</a:t>
                  </a:r>
                </a:p>
              </p:txBody>
            </p:sp>
          </p:grpSp>
          <p:pic>
            <p:nvPicPr>
              <p:cNvPr id="688" name="Picture 68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17" name="Group 116"/>
            <p:cNvGrpSpPr/>
            <p:nvPr/>
          </p:nvGrpSpPr>
          <p:grpSpPr>
            <a:xfrm>
              <a:off x="8147962" y="4558141"/>
              <a:ext cx="972361" cy="538787"/>
              <a:chOff x="6112806" y="5841670"/>
              <a:chExt cx="972361" cy="538787"/>
            </a:xfrm>
          </p:grpSpPr>
          <p:grpSp>
            <p:nvGrpSpPr>
              <p:cNvPr id="692" name="Group 691"/>
              <p:cNvGrpSpPr/>
              <p:nvPr/>
            </p:nvGrpSpPr>
            <p:grpSpPr>
              <a:xfrm>
                <a:off x="6112806" y="5846479"/>
                <a:ext cx="972361" cy="533978"/>
                <a:chOff x="42431" y="3837998"/>
                <a:chExt cx="972361" cy="533978"/>
              </a:xfrm>
            </p:grpSpPr>
            <p:sp>
              <p:nvSpPr>
                <p:cNvPr id="693" name="Rounded Rectangle 6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4" name="TextBox 69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695" name="TextBox 69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Process data streams in real-time to discover and react to trends. </a:t>
                  </a:r>
                </a:p>
              </p:txBody>
            </p:sp>
          </p:grpSp>
          <p:pic>
            <p:nvPicPr>
              <p:cNvPr id="704" name="Picture 70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19" name="Group 118"/>
            <p:cNvGrpSpPr/>
            <p:nvPr/>
          </p:nvGrpSpPr>
          <p:grpSpPr>
            <a:xfrm>
              <a:off x="9157682" y="4563862"/>
              <a:ext cx="972361" cy="533978"/>
              <a:chOff x="6112806" y="6456511"/>
              <a:chExt cx="972361" cy="533978"/>
            </a:xfrm>
          </p:grpSpPr>
          <p:grpSp>
            <p:nvGrpSpPr>
              <p:cNvPr id="696" name="Group 695"/>
              <p:cNvGrpSpPr/>
              <p:nvPr/>
            </p:nvGrpSpPr>
            <p:grpSpPr>
              <a:xfrm>
                <a:off x="6112806" y="6456511"/>
                <a:ext cx="972361" cy="533978"/>
                <a:chOff x="42431" y="3837998"/>
                <a:chExt cx="972361" cy="533978"/>
              </a:xfrm>
            </p:grpSpPr>
            <p:sp>
              <p:nvSpPr>
                <p:cNvPr id="697" name="Rounded Rectangle 69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8" name="TextBox 69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699" name="TextBox 69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data from multiple sources to combine into a cloud based Data Warehouse.</a:t>
                  </a:r>
                </a:p>
              </p:txBody>
            </p:sp>
          </p:grpSp>
          <p:pic>
            <p:nvPicPr>
              <p:cNvPr id="705" name="Picture 704"/>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23" name="Group 122"/>
            <p:cNvGrpSpPr/>
            <p:nvPr/>
          </p:nvGrpSpPr>
          <p:grpSpPr>
            <a:xfrm>
              <a:off x="10172132" y="4564888"/>
              <a:ext cx="972361" cy="533978"/>
              <a:chOff x="6112806" y="7065185"/>
              <a:chExt cx="972361" cy="533978"/>
            </a:xfrm>
          </p:grpSpPr>
          <p:grpSp>
            <p:nvGrpSpPr>
              <p:cNvPr id="700" name="Group 699"/>
              <p:cNvGrpSpPr/>
              <p:nvPr/>
            </p:nvGrpSpPr>
            <p:grpSpPr>
              <a:xfrm>
                <a:off x="6112806" y="7065185"/>
                <a:ext cx="972361" cy="533978"/>
                <a:chOff x="42431" y="3837998"/>
                <a:chExt cx="972361" cy="533978"/>
              </a:xfrm>
            </p:grpSpPr>
            <p:sp>
              <p:nvSpPr>
                <p:cNvPr id="701" name="Rounded Rectangle 7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02" name="TextBox 70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703" name="TextBox 70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grpSp>
          <p:pic>
            <p:nvPicPr>
              <p:cNvPr id="706" name="Picture 705"/>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34" name="Group 133"/>
            <p:cNvGrpSpPr/>
            <p:nvPr/>
          </p:nvGrpSpPr>
          <p:grpSpPr>
            <a:xfrm>
              <a:off x="11183954" y="4565027"/>
              <a:ext cx="972361" cy="533978"/>
              <a:chOff x="5279761" y="6245277"/>
              <a:chExt cx="972361" cy="533978"/>
            </a:xfrm>
          </p:grpSpPr>
          <p:grpSp>
            <p:nvGrpSpPr>
              <p:cNvPr id="707" name="Group 706"/>
              <p:cNvGrpSpPr/>
              <p:nvPr/>
            </p:nvGrpSpPr>
            <p:grpSpPr>
              <a:xfrm>
                <a:off x="5279761" y="6245277"/>
                <a:ext cx="972361" cy="533978"/>
                <a:chOff x="42431" y="3837998"/>
                <a:chExt cx="972361" cy="533978"/>
              </a:xfrm>
            </p:grpSpPr>
            <p:sp>
              <p:nvSpPr>
                <p:cNvPr id="708" name="Rounded Rectangle 7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0" name="TextBox 70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sp>
              <p:nvSpPr>
                <p:cNvPr id="709" name="TextBox 708"/>
                <p:cNvSpPr txBox="1"/>
                <p:nvPr/>
              </p:nvSpPr>
              <p:spPr>
                <a:xfrm>
                  <a:off x="368334" y="3837998"/>
                  <a:ext cx="646458" cy="25347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128" name="Picture 12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711" name="Straight Connector 710"/>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p:nvPr/>
        </p:nvGrpSpPr>
        <p:grpSpPr>
          <a:xfrm>
            <a:off x="10370356" y="5277819"/>
            <a:ext cx="2024729" cy="711587"/>
            <a:chOff x="10168135" y="5175257"/>
            <a:chExt cx="1985726" cy="697880"/>
          </a:xfrm>
        </p:grpSpPr>
        <p:sp>
          <p:nvSpPr>
            <p:cNvPr id="792" name="TextBox 791"/>
            <p:cNvSpPr txBox="1"/>
            <p:nvPr/>
          </p:nvSpPr>
          <p:spPr>
            <a:xfrm>
              <a:off x="10170190" y="5175257"/>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197" name="Group 196"/>
            <p:cNvGrpSpPr/>
            <p:nvPr/>
          </p:nvGrpSpPr>
          <p:grpSpPr>
            <a:xfrm>
              <a:off x="10171803" y="5339159"/>
              <a:ext cx="972361" cy="533978"/>
              <a:chOff x="10214321" y="5316315"/>
              <a:chExt cx="972361" cy="533978"/>
            </a:xfrm>
          </p:grpSpPr>
          <p:grpSp>
            <p:nvGrpSpPr>
              <p:cNvPr id="793" name="Group 792"/>
              <p:cNvGrpSpPr/>
              <p:nvPr/>
            </p:nvGrpSpPr>
            <p:grpSpPr>
              <a:xfrm>
                <a:off x="10214321" y="5316315"/>
                <a:ext cx="972361" cy="533978"/>
                <a:chOff x="42431" y="3837998"/>
                <a:chExt cx="972361" cy="533978"/>
              </a:xfrm>
            </p:grpSpPr>
            <p:sp>
              <p:nvSpPr>
                <p:cNvPr id="794" name="Rounded Rectangle 79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5" name="TextBox 79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796" name="TextBox 79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code, plan and track projects, build, deploy and test apps in the cloud collaboratively.</a:t>
                  </a:r>
                </a:p>
              </p:txBody>
            </p:sp>
          </p:grpSp>
          <p:pic>
            <p:nvPicPr>
              <p:cNvPr id="801" name="Picture 800" descr="Visual Studio Online.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191" name="Group 190"/>
            <p:cNvGrpSpPr/>
            <p:nvPr/>
          </p:nvGrpSpPr>
          <p:grpSpPr>
            <a:xfrm>
              <a:off x="11179499" y="5335456"/>
              <a:ext cx="972361" cy="533978"/>
              <a:chOff x="-3850038" y="4627000"/>
              <a:chExt cx="972361" cy="533978"/>
            </a:xfrm>
          </p:grpSpPr>
          <p:grpSp>
            <p:nvGrpSpPr>
              <p:cNvPr id="797" name="Group 796"/>
              <p:cNvGrpSpPr/>
              <p:nvPr/>
            </p:nvGrpSpPr>
            <p:grpSpPr>
              <a:xfrm>
                <a:off x="-3850038" y="4627000"/>
                <a:ext cx="972361" cy="533978"/>
                <a:chOff x="42431" y="3837998"/>
                <a:chExt cx="972361" cy="533978"/>
              </a:xfrm>
            </p:grpSpPr>
            <p:sp>
              <p:nvSpPr>
                <p:cNvPr id="798" name="Rounded Rectangle 7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9" name="TextBox 7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00" name="TextBox 7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app usage, availability and performance to detect issues and solve problems proactively.</a:t>
                  </a:r>
                </a:p>
              </p:txBody>
            </p:sp>
          </p:grpSp>
          <p:pic>
            <p:nvPicPr>
              <p:cNvPr id="802" name="Picture 801" descr="Application Insights.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829" name="Straight Connector 828"/>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4186751" y="6038348"/>
            <a:ext cx="4084246" cy="686188"/>
            <a:chOff x="4103647" y="5921136"/>
            <a:chExt cx="4005569" cy="672969"/>
          </a:xfrm>
        </p:grpSpPr>
        <p:sp>
          <p:nvSpPr>
            <p:cNvPr id="803" name="TextBox 802"/>
            <p:cNvSpPr txBox="1"/>
            <p:nvPr/>
          </p:nvSpPr>
          <p:spPr>
            <a:xfrm>
              <a:off x="4105449" y="59211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356" name="Group 355"/>
            <p:cNvGrpSpPr/>
            <p:nvPr/>
          </p:nvGrpSpPr>
          <p:grpSpPr>
            <a:xfrm>
              <a:off x="4106974" y="6060127"/>
              <a:ext cx="972361" cy="533978"/>
              <a:chOff x="-2749284" y="4014314"/>
              <a:chExt cx="972361" cy="533978"/>
            </a:xfrm>
          </p:grpSpPr>
          <p:grpSp>
            <p:nvGrpSpPr>
              <p:cNvPr id="804" name="Group 803"/>
              <p:cNvGrpSpPr/>
              <p:nvPr/>
            </p:nvGrpSpPr>
            <p:grpSpPr>
              <a:xfrm>
                <a:off x="-2749284" y="4014314"/>
                <a:ext cx="972361" cy="533978"/>
                <a:chOff x="42431" y="3837998"/>
                <a:chExt cx="972361" cy="533978"/>
              </a:xfrm>
            </p:grpSpPr>
            <p:sp>
              <p:nvSpPr>
                <p:cNvPr id="805" name="Rounded Rectangle 80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06" name="TextBox 80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807" name="TextBox 80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Run durable PowerShell scripts to automate frequent, long running, complex Azure tasks.</a:t>
                  </a:r>
                </a:p>
              </p:txBody>
            </p:sp>
          </p:grpSp>
          <p:pic>
            <p:nvPicPr>
              <p:cNvPr id="824" name="Picture 823"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357" name="Group 356"/>
            <p:cNvGrpSpPr/>
            <p:nvPr/>
          </p:nvGrpSpPr>
          <p:grpSpPr>
            <a:xfrm>
              <a:off x="5114990" y="6060127"/>
              <a:ext cx="972361" cy="533978"/>
              <a:chOff x="-2749284" y="4623617"/>
              <a:chExt cx="972361" cy="533978"/>
            </a:xfrm>
          </p:grpSpPr>
          <p:grpSp>
            <p:nvGrpSpPr>
              <p:cNvPr id="808" name="Group 807"/>
              <p:cNvGrpSpPr/>
              <p:nvPr/>
            </p:nvGrpSpPr>
            <p:grpSpPr>
              <a:xfrm>
                <a:off x="-2749284" y="4623617"/>
                <a:ext cx="972361" cy="533978"/>
                <a:chOff x="42431" y="3837998"/>
                <a:chExt cx="972361" cy="533978"/>
              </a:xfrm>
            </p:grpSpPr>
            <p:sp>
              <p:nvSpPr>
                <p:cNvPr id="809" name="Rounded Rectangle 8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0" name="TextBox 80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811" name="TextBox 81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Web based experience to provision, control and monitor all Azure services.</a:t>
                  </a:r>
                </a:p>
              </p:txBody>
            </p:sp>
          </p:grpSp>
          <p:pic>
            <p:nvPicPr>
              <p:cNvPr id="826" name="Picture 825" descr="Azure subscription.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359" name="Group 358"/>
            <p:cNvGrpSpPr/>
            <p:nvPr/>
          </p:nvGrpSpPr>
          <p:grpSpPr>
            <a:xfrm>
              <a:off x="7132612" y="6060127"/>
              <a:ext cx="972361" cy="533978"/>
              <a:chOff x="-2749284" y="5840395"/>
              <a:chExt cx="972361" cy="533978"/>
            </a:xfrm>
          </p:grpSpPr>
          <p:grpSp>
            <p:nvGrpSpPr>
              <p:cNvPr id="816" name="Group 815"/>
              <p:cNvGrpSpPr/>
              <p:nvPr/>
            </p:nvGrpSpPr>
            <p:grpSpPr>
              <a:xfrm>
                <a:off x="-2749284" y="5840395"/>
                <a:ext cx="972361" cy="533978"/>
                <a:chOff x="42431" y="3837998"/>
                <a:chExt cx="972361" cy="533978"/>
              </a:xfrm>
            </p:grpSpPr>
            <p:sp>
              <p:nvSpPr>
                <p:cNvPr id="817" name="Rounded Rectangle 81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8" name="TextBox 81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19" name="TextBox 81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and troubleshoot on-premises IT infrastructure without using instrumented code.</a:t>
                  </a:r>
                </a:p>
              </p:txBody>
            </p:sp>
          </p:grpSp>
          <p:pic>
            <p:nvPicPr>
              <p:cNvPr id="827" name="Picture 826" descr="Operational Insights.png"/>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360" name="Group 359"/>
            <p:cNvGrpSpPr/>
            <p:nvPr/>
          </p:nvGrpSpPr>
          <p:grpSpPr>
            <a:xfrm>
              <a:off x="6126018" y="6060127"/>
              <a:ext cx="972361" cy="533978"/>
              <a:chOff x="-2749284" y="6449637"/>
              <a:chExt cx="972361" cy="533978"/>
            </a:xfrm>
          </p:grpSpPr>
          <p:grpSp>
            <p:nvGrpSpPr>
              <p:cNvPr id="820" name="Group 819"/>
              <p:cNvGrpSpPr/>
              <p:nvPr/>
            </p:nvGrpSpPr>
            <p:grpSpPr>
              <a:xfrm>
                <a:off x="-2749284" y="6449637"/>
                <a:ext cx="972361" cy="533978"/>
                <a:chOff x="42431" y="3837998"/>
                <a:chExt cx="972361" cy="533978"/>
              </a:xfrm>
            </p:grpSpPr>
            <p:sp>
              <p:nvSpPr>
                <p:cNvPr id="821" name="Rounded Rectangle 8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22" name="TextBox 82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823" name="TextBox 82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and control keys and secrets in cloud scale hardware security modules.</a:t>
                  </a:r>
                </a:p>
              </p:txBody>
            </p:sp>
          </p:grpSp>
          <p:pic>
            <p:nvPicPr>
              <p:cNvPr id="828" name="Picture 827" descr="AzureKeyVault_icon_white.png"/>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836" name="Straight Connector 835"/>
            <p:cNvCxnSpPr/>
            <p:nvPr/>
          </p:nvCxnSpPr>
          <p:spPr>
            <a:xfrm>
              <a:off x="4103647" y="6051850"/>
              <a:ext cx="4005569"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405" name="Group 404"/>
          <p:cNvGrpSpPr/>
          <p:nvPr/>
        </p:nvGrpSpPr>
        <p:grpSpPr>
          <a:xfrm>
            <a:off x="54000" y="6055570"/>
            <a:ext cx="4098739" cy="668966"/>
            <a:chOff x="50507" y="5938025"/>
            <a:chExt cx="4019783" cy="656080"/>
          </a:xfrm>
        </p:grpSpPr>
        <p:sp>
          <p:nvSpPr>
            <p:cNvPr id="771" name="TextBox 770"/>
            <p:cNvSpPr txBox="1"/>
            <p:nvPr/>
          </p:nvSpPr>
          <p:spPr>
            <a:xfrm>
              <a:off x="67826" y="59380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47" name="Group 246"/>
            <p:cNvGrpSpPr/>
            <p:nvPr/>
          </p:nvGrpSpPr>
          <p:grpSpPr>
            <a:xfrm>
              <a:off x="1071837" y="6060127"/>
              <a:ext cx="972361" cy="533978"/>
              <a:chOff x="-2902230" y="1357895"/>
              <a:chExt cx="972361" cy="533978"/>
            </a:xfrm>
          </p:grpSpPr>
          <p:grpSp>
            <p:nvGrpSpPr>
              <p:cNvPr id="776" name="Group 775"/>
              <p:cNvGrpSpPr/>
              <p:nvPr/>
            </p:nvGrpSpPr>
            <p:grpSpPr>
              <a:xfrm>
                <a:off x="-2902230" y="1357895"/>
                <a:ext cx="972361" cy="533978"/>
                <a:chOff x="42431" y="3837998"/>
                <a:chExt cx="972361" cy="533978"/>
              </a:xfrm>
            </p:grpSpPr>
            <p:sp>
              <p:nvSpPr>
                <p:cNvPr id="777" name="Rounded Rectangle 7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8" name="TextBox 77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779" name="TextBox 77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Build EDI and Enterprise App Integration (EAI) solutions in the cloud.</a:t>
                  </a:r>
                </a:p>
              </p:txBody>
            </p:sp>
          </p:grpSp>
          <p:pic>
            <p:nvPicPr>
              <p:cNvPr id="788" name="Picture 787" descr="BizTalk Services.png"/>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354" name="Group 353"/>
            <p:cNvGrpSpPr/>
            <p:nvPr/>
          </p:nvGrpSpPr>
          <p:grpSpPr>
            <a:xfrm>
              <a:off x="2085193" y="6060127"/>
              <a:ext cx="972361" cy="533978"/>
              <a:chOff x="-2902230" y="1961887"/>
              <a:chExt cx="972361" cy="533978"/>
            </a:xfrm>
          </p:grpSpPr>
          <p:grpSp>
            <p:nvGrpSpPr>
              <p:cNvPr id="780" name="Group 779"/>
              <p:cNvGrpSpPr/>
              <p:nvPr/>
            </p:nvGrpSpPr>
            <p:grpSpPr>
              <a:xfrm>
                <a:off x="-2902230" y="1961887"/>
                <a:ext cx="972361" cy="533978"/>
                <a:chOff x="42431" y="3837998"/>
                <a:chExt cx="972361" cy="533978"/>
              </a:xfrm>
            </p:grpSpPr>
            <p:sp>
              <p:nvSpPr>
                <p:cNvPr id="781" name="Rounded Rectangle 78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2" name="TextBox 78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783" name="TextBox 78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Connect apps in Azure with on-premises resources without a VPN or dedicated line.</a:t>
                  </a:r>
                </a:p>
              </p:txBody>
            </p:sp>
          </p:grpSp>
          <p:pic>
            <p:nvPicPr>
              <p:cNvPr id="789" name="Picture 788" descr="Hybrid Connections (BizTalk).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355" name="Group 354"/>
            <p:cNvGrpSpPr/>
            <p:nvPr/>
          </p:nvGrpSpPr>
          <p:grpSpPr>
            <a:xfrm>
              <a:off x="3097929" y="6060127"/>
              <a:ext cx="972361" cy="533978"/>
              <a:chOff x="-2902230" y="2574673"/>
              <a:chExt cx="972361" cy="533978"/>
            </a:xfrm>
          </p:grpSpPr>
          <p:grpSp>
            <p:nvGrpSpPr>
              <p:cNvPr id="784" name="Group 783"/>
              <p:cNvGrpSpPr/>
              <p:nvPr/>
            </p:nvGrpSpPr>
            <p:grpSpPr>
              <a:xfrm>
                <a:off x="-2902230" y="2574673"/>
                <a:ext cx="972361" cy="533978"/>
                <a:chOff x="42431" y="3837998"/>
                <a:chExt cx="972361" cy="533978"/>
              </a:xfrm>
            </p:grpSpPr>
            <p:sp>
              <p:nvSpPr>
                <p:cNvPr id="785" name="Rounded Rectangle 7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6" name="TextBox 78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787" name="TextBox 78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Messaging capabilities (pub/sub, queues) and on-premises to cloud connectivity solution.</a:t>
                  </a:r>
                </a:p>
              </p:txBody>
            </p:sp>
          </p:grpSp>
          <p:pic>
            <p:nvPicPr>
              <p:cNvPr id="790" name="Picture 789" descr="Service Bu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23" name="Group 222"/>
            <p:cNvGrpSpPr/>
            <p:nvPr/>
          </p:nvGrpSpPr>
          <p:grpSpPr>
            <a:xfrm>
              <a:off x="50507" y="6060127"/>
              <a:ext cx="972361" cy="533978"/>
              <a:chOff x="-2902230" y="748592"/>
              <a:chExt cx="972361" cy="533978"/>
            </a:xfrm>
          </p:grpSpPr>
          <p:grpSp>
            <p:nvGrpSpPr>
              <p:cNvPr id="772" name="Group 771"/>
              <p:cNvGrpSpPr/>
              <p:nvPr/>
            </p:nvGrpSpPr>
            <p:grpSpPr>
              <a:xfrm>
                <a:off x="-2902230" y="748592"/>
                <a:ext cx="972361" cy="533978"/>
                <a:chOff x="42431" y="3837998"/>
                <a:chExt cx="972361" cy="533978"/>
              </a:xfrm>
            </p:grpSpPr>
            <p:sp>
              <p:nvSpPr>
                <p:cNvPr id="773" name="Rounded Rectangle 77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4" name="TextBox 77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775" name="TextBox 77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Simple message queue for application de-coupling architecture for scale out.  </a:t>
                  </a:r>
                </a:p>
              </p:txBody>
            </p:sp>
          </p:grpSp>
          <p:pic>
            <p:nvPicPr>
              <p:cNvPr id="791" name="Picture 790" descr="Storage queue.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837" name="Straight Connector 83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8309188" y="6053837"/>
            <a:ext cx="2027047" cy="672320"/>
            <a:chOff x="8146671" y="5936325"/>
            <a:chExt cx="1987999" cy="659369"/>
          </a:xfrm>
        </p:grpSpPr>
        <p:grpSp>
          <p:nvGrpSpPr>
            <p:cNvPr id="358" name="Group 357"/>
            <p:cNvGrpSpPr/>
            <p:nvPr/>
          </p:nvGrpSpPr>
          <p:grpSpPr>
            <a:xfrm>
              <a:off x="8146671" y="6061716"/>
              <a:ext cx="972361" cy="533978"/>
              <a:chOff x="-2749284" y="5227608"/>
              <a:chExt cx="972361" cy="533978"/>
            </a:xfrm>
          </p:grpSpPr>
          <p:grpSp>
            <p:nvGrpSpPr>
              <p:cNvPr id="812" name="Group 811"/>
              <p:cNvGrpSpPr/>
              <p:nvPr/>
            </p:nvGrpSpPr>
            <p:grpSpPr>
              <a:xfrm>
                <a:off x="-2749284" y="5227608"/>
                <a:ext cx="972361" cy="533978"/>
                <a:chOff x="42431" y="3837998"/>
                <a:chExt cx="972361" cy="533978"/>
              </a:xfrm>
            </p:grpSpPr>
            <p:sp>
              <p:nvSpPr>
                <p:cNvPr id="813" name="Rounded Rectangle 8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4" name="TextBox 81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815" name="TextBox 81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and manage other services  provided by third parties.</a:t>
                  </a:r>
                </a:p>
              </p:txBody>
            </p:sp>
          </p:grpSp>
          <p:pic>
            <p:nvPicPr>
              <p:cNvPr id="825" name="Picture 824" descr="Azure Marketplace.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831" name="Group 830"/>
            <p:cNvGrpSpPr/>
            <p:nvPr/>
          </p:nvGrpSpPr>
          <p:grpSpPr>
            <a:xfrm>
              <a:off x="9162309" y="6060127"/>
              <a:ext cx="972361" cy="533978"/>
              <a:chOff x="42431" y="3837998"/>
              <a:chExt cx="972361" cy="533978"/>
            </a:xfrm>
          </p:grpSpPr>
          <p:sp>
            <p:nvSpPr>
              <p:cNvPr id="833" name="Rounded Rectangle 83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34" name="TextBox 83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835" name="TextBox 83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free open source VM images that you can download and run in Azure Virtual Machines.</a:t>
                </a:r>
              </a:p>
            </p:txBody>
          </p:sp>
        </p:grpSp>
        <p:pic>
          <p:nvPicPr>
            <p:cNvPr id="363" name="Picture 36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838" name="Straight Connector 837"/>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839" name="TextBox 838"/>
            <p:cNvSpPr txBox="1"/>
            <p:nvPr/>
          </p:nvSpPr>
          <p:spPr>
            <a:xfrm>
              <a:off x="8147734" y="59363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spTree>
    <p:extLst>
      <p:ext uri="{BB962C8B-B14F-4D97-AF65-F5344CB8AC3E}">
        <p14:creationId xmlns:p14="http://schemas.microsoft.com/office/powerpoint/2010/main" val="14500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6"/>
                                        </p:tgtEl>
                                        <p:attrNameLst>
                                          <p:attrName>style.visibility</p:attrName>
                                        </p:attrNameLst>
                                      </p:cBhvr>
                                      <p:to>
                                        <p:strVal val="visible"/>
                                      </p:to>
                                    </p:set>
                                    <p:animEffect transition="in" filter="fade">
                                      <p:cBhvr>
                                        <p:cTn id="21" dur="500"/>
                                        <p:tgtEl>
                                          <p:spTgt spid="37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500"/>
                                        <p:tgtEl>
                                          <p:spTgt spid="37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fade">
                                      <p:cBhvr>
                                        <p:cTn id="29" dur="500"/>
                                        <p:tgtEl>
                                          <p:spTgt spid="37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81"/>
                                        </p:tgtEl>
                                        <p:attrNameLst>
                                          <p:attrName>style.visibility</p:attrName>
                                        </p:attrNameLst>
                                      </p:cBhvr>
                                      <p:to>
                                        <p:strVal val="visible"/>
                                      </p:to>
                                    </p:set>
                                    <p:animEffect transition="in" filter="fade">
                                      <p:cBhvr>
                                        <p:cTn id="33" dur="500"/>
                                        <p:tgtEl>
                                          <p:spTgt spid="38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500"/>
                                        <p:tgtEl>
                                          <p:spTgt spid="40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85"/>
                                        </p:tgtEl>
                                        <p:attrNameLst>
                                          <p:attrName>style.visibility</p:attrName>
                                        </p:attrNameLst>
                                      </p:cBhvr>
                                      <p:to>
                                        <p:strVal val="visible"/>
                                      </p:to>
                                    </p:set>
                                    <p:animEffect transition="in" filter="fade">
                                      <p:cBhvr>
                                        <p:cTn id="45" dur="500"/>
                                        <p:tgtEl>
                                          <p:spTgt spid="38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86"/>
                                        </p:tgtEl>
                                        <p:attrNameLst>
                                          <p:attrName>style.visibility</p:attrName>
                                        </p:attrNameLst>
                                      </p:cBhvr>
                                      <p:to>
                                        <p:strVal val="visible"/>
                                      </p:to>
                                    </p:set>
                                    <p:animEffect transition="in" filter="fade">
                                      <p:cBhvr>
                                        <p:cTn id="49" dur="500"/>
                                        <p:tgtEl>
                                          <p:spTgt spid="38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08"/>
                                        </p:tgtEl>
                                        <p:attrNameLst>
                                          <p:attrName>style.visibility</p:attrName>
                                        </p:attrNameLst>
                                      </p:cBhvr>
                                      <p:to>
                                        <p:strVal val="visible"/>
                                      </p:to>
                                    </p:set>
                                    <p:animEffect transition="in" filter="fade">
                                      <p:cBhvr>
                                        <p:cTn id="53" dur="500"/>
                                        <p:tgtEl>
                                          <p:spTgt spid="40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5"/>
                                        </p:tgtEl>
                                        <p:attrNameLst>
                                          <p:attrName>style.visibility</p:attrName>
                                        </p:attrNameLst>
                                      </p:cBhvr>
                                      <p:to>
                                        <p:strVal val="visible"/>
                                      </p:to>
                                    </p:set>
                                    <p:animEffect transition="in" filter="fade">
                                      <p:cBhvr>
                                        <p:cTn id="57" dur="500"/>
                                        <p:tgtEl>
                                          <p:spTgt spid="405"/>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03"/>
                                        </p:tgtEl>
                                        <p:attrNameLst>
                                          <p:attrName>style.visibility</p:attrName>
                                        </p:attrNameLst>
                                      </p:cBhvr>
                                      <p:to>
                                        <p:strVal val="visible"/>
                                      </p:to>
                                    </p:set>
                                    <p:animEffect transition="in" filter="fade">
                                      <p:cBhvr>
                                        <p:cTn id="61" dur="500"/>
                                        <p:tgtEl>
                                          <p:spTgt spid="403"/>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88"/>
                                        </p:tgtEl>
                                        <p:attrNameLst>
                                          <p:attrName>style.visibility</p:attrName>
                                        </p:attrNameLst>
                                      </p:cBhvr>
                                      <p:to>
                                        <p:strVal val="visible"/>
                                      </p:to>
                                    </p:set>
                                    <p:animEffect transition="in" filter="fade">
                                      <p:cBhvr>
                                        <p:cTn id="65"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46 services . . . and growing</a:t>
            </a:r>
            <a:endParaRPr lang="en-US" dirty="0"/>
          </a:p>
        </p:txBody>
      </p:sp>
      <p:sp>
        <p:nvSpPr>
          <p:cNvPr id="2" name="Text Placeholder 1"/>
          <p:cNvSpPr>
            <a:spLocks noGrp="1"/>
          </p:cNvSpPr>
          <p:nvPr>
            <p:ph type="body" sz="quarter" idx="10"/>
          </p:nvPr>
        </p:nvSpPr>
        <p:spPr>
          <a:xfrm>
            <a:off x="274639" y="1212849"/>
            <a:ext cx="5486399" cy="5724644"/>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smtClean="0"/>
              <a:t>App Service</a:t>
            </a:r>
          </a:p>
          <a:p>
            <a:pPr marL="457200" indent="-457200" fontAlgn="ctr">
              <a:spcBef>
                <a:spcPts val="0"/>
              </a:spcBef>
              <a:buFont typeface="+mj-lt"/>
              <a:buAutoNum type="arabicPeriod"/>
            </a:pPr>
            <a:r>
              <a:rPr lang="en-US" sz="2000" dirty="0" smtClean="0"/>
              <a:t>Web Apps</a:t>
            </a:r>
          </a:p>
          <a:p>
            <a:pPr marL="457200" indent="-457200" fontAlgn="ctr">
              <a:spcBef>
                <a:spcPts val="0"/>
              </a:spcBef>
              <a:buFont typeface="+mj-lt"/>
              <a:buAutoNum type="arabicPeriod"/>
            </a:pPr>
            <a:r>
              <a:rPr lang="en-US" sz="2000" dirty="0" smtClean="0"/>
              <a:t>Mobile Apps</a:t>
            </a:r>
          </a:p>
          <a:p>
            <a:pPr marL="457200" indent="-457200" fontAlgn="ctr">
              <a:spcBef>
                <a:spcPts val="0"/>
              </a:spcBef>
              <a:buFont typeface="+mj-lt"/>
              <a:buAutoNum type="arabicPeriod"/>
            </a:pPr>
            <a:r>
              <a:rPr lang="en-US" sz="2000" dirty="0" smtClean="0"/>
              <a:t>Logic Apps</a:t>
            </a:r>
          </a:p>
          <a:p>
            <a:pPr marL="457200" indent="-457200" fontAlgn="ctr">
              <a:spcBef>
                <a:spcPts val="0"/>
              </a:spcBef>
              <a:buFont typeface="+mj-lt"/>
              <a:buAutoNum type="arabicPeriod"/>
            </a:pPr>
            <a:r>
              <a:rPr lang="en-US" sz="2000" dirty="0" smtClean="0"/>
              <a:t>API Apps</a:t>
            </a:r>
            <a:endParaRPr lang="en-US" sz="2000" dirty="0"/>
          </a:p>
          <a:p>
            <a:pPr marL="457200" indent="-457200" fontAlgn="ctr">
              <a:spcBef>
                <a:spcPts val="0"/>
              </a:spcBef>
              <a:buFont typeface="+mj-lt"/>
              <a:buAutoNum type="arabicPeriod"/>
            </a:pPr>
            <a:r>
              <a:rPr lang="en-US" sz="2000" dirty="0" smtClean="0"/>
              <a:t>API </a:t>
            </a:r>
            <a:r>
              <a:rPr lang="en-US" sz="2000" dirty="0"/>
              <a:t>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a:t>
            </a:r>
            <a:r>
              <a:rPr lang="en-US" sz="2000" dirty="0" smtClean="0"/>
              <a:t>Learning</a:t>
            </a:r>
            <a:endParaRPr lang="en-US" sz="2000" dirty="0"/>
          </a:p>
        </p:txBody>
      </p:sp>
      <p:sp>
        <p:nvSpPr>
          <p:cNvPr id="5" name="Text Placeholder 4"/>
          <p:cNvSpPr>
            <a:spLocks noGrp="1"/>
          </p:cNvSpPr>
          <p:nvPr>
            <p:ph type="body" sz="quarter" idx="11"/>
          </p:nvPr>
        </p:nvSpPr>
        <p:spPr>
          <a:xfrm>
            <a:off x="3476221" y="1220151"/>
            <a:ext cx="5486399" cy="6278642"/>
          </a:xfrm>
        </p:spPr>
        <p:txBody>
          <a:bodyPr/>
          <a:lstStyle/>
          <a:p>
            <a:pPr marL="457200" indent="-457200" fontAlgn="ctr">
              <a:spcBef>
                <a:spcPts val="0"/>
              </a:spcBef>
              <a:buFont typeface="+mj-lt"/>
              <a:buAutoNum type="arabicPeriod" startAt="21"/>
            </a:pPr>
            <a:r>
              <a:rPr lang="en-US" sz="2000" dirty="0" smtClean="0"/>
              <a:t>Stream </a:t>
            </a:r>
            <a:r>
              <a:rPr lang="en-US" sz="2000" dirty="0"/>
              <a:t>Analytics  </a:t>
            </a:r>
          </a:p>
          <a:p>
            <a:pPr marL="457200" indent="-457200" fontAlgn="ctr">
              <a:spcBef>
                <a:spcPts val="0"/>
              </a:spcBef>
              <a:buFont typeface="+mj-lt"/>
              <a:buAutoNum type="arabicPeriod" startAt="21"/>
            </a:pPr>
            <a:r>
              <a:rPr lang="en-US" sz="2000" dirty="0"/>
              <a:t>Data Factory</a:t>
            </a:r>
          </a:p>
          <a:p>
            <a:pPr marL="457200" indent="-457200" fontAlgn="ctr">
              <a:spcBef>
                <a:spcPts val="0"/>
              </a:spcBef>
              <a:buFont typeface="+mj-lt"/>
              <a:buAutoNum type="arabicPeriod" startAt="21"/>
            </a:pPr>
            <a:r>
              <a:rPr lang="en-US" sz="2000" dirty="0" smtClean="0"/>
              <a:t>Event </a:t>
            </a:r>
            <a:r>
              <a:rPr lang="en-US" sz="2000" dirty="0"/>
              <a:t>Hubs </a:t>
            </a:r>
            <a:endParaRPr lang="en-US" sz="2000" dirty="0" smtClean="0"/>
          </a:p>
          <a:p>
            <a:pPr marL="457200" indent="-457200" fontAlgn="ctr">
              <a:spcBef>
                <a:spcPts val="0"/>
              </a:spcBef>
              <a:buFont typeface="+mj-lt"/>
              <a:buAutoNum type="arabicPeriod" startAt="21"/>
            </a:pPr>
            <a:r>
              <a:rPr lang="en-US" sz="2000" dirty="0" smtClean="0"/>
              <a:t>SQL Data Warehouse</a:t>
            </a:r>
            <a:endParaRPr lang="en-US" sz="2000" dirty="0"/>
          </a:p>
          <a:p>
            <a:pPr marL="457200" indent="-457200" fontAlgn="ctr">
              <a:spcBef>
                <a:spcPts val="0"/>
              </a:spcBef>
              <a:buFont typeface="+mj-lt"/>
              <a:buAutoNum type="arabicPeriod" startAt="21"/>
            </a:pPr>
            <a:r>
              <a:rPr lang="en-US" sz="2000" dirty="0"/>
              <a:t>Virtual Network  </a:t>
            </a:r>
          </a:p>
          <a:p>
            <a:pPr marL="457200" indent="-457200" fontAlgn="ctr">
              <a:spcBef>
                <a:spcPts val="0"/>
              </a:spcBef>
              <a:buFont typeface="+mj-lt"/>
              <a:buAutoNum type="arabicPeriod" startAt="21"/>
            </a:pPr>
            <a:r>
              <a:rPr lang="en-US" sz="2000" dirty="0"/>
              <a:t>ExpressRoute  </a:t>
            </a:r>
          </a:p>
          <a:p>
            <a:pPr marL="457200" indent="-457200" fontAlgn="ctr">
              <a:spcBef>
                <a:spcPts val="0"/>
              </a:spcBef>
              <a:buFont typeface="+mj-lt"/>
              <a:buAutoNum type="arabicPeriod" startAt="21"/>
            </a:pPr>
            <a:r>
              <a:rPr lang="en-US" sz="2000" dirty="0"/>
              <a:t>Traffic Manager </a:t>
            </a:r>
          </a:p>
          <a:p>
            <a:pPr marL="457200" indent="-457200" fontAlgn="ctr">
              <a:spcBef>
                <a:spcPts val="0"/>
              </a:spcBef>
              <a:buFont typeface="+mj-lt"/>
              <a:buAutoNum type="arabicPeriod" startAt="21"/>
            </a:pPr>
            <a:r>
              <a:rPr lang="en-US" sz="2000" dirty="0"/>
              <a:t>Media Services  </a:t>
            </a:r>
          </a:p>
          <a:p>
            <a:pPr marL="457200" indent="-457200" fontAlgn="ctr">
              <a:spcBef>
                <a:spcPts val="0"/>
              </a:spcBef>
              <a:buFont typeface="+mj-lt"/>
              <a:buAutoNum type="arabicPeriod" startAt="21"/>
            </a:pPr>
            <a:r>
              <a:rPr lang="en-US" sz="2000" dirty="0"/>
              <a:t>CDN </a:t>
            </a:r>
          </a:p>
          <a:p>
            <a:pPr marL="457200" indent="-457200" fontAlgn="ctr">
              <a:spcBef>
                <a:spcPts val="0"/>
              </a:spcBef>
              <a:buFont typeface="+mj-lt"/>
              <a:buAutoNum type="arabicPeriod" startAt="21"/>
            </a:pPr>
            <a:r>
              <a:rPr lang="en-US" sz="2000" dirty="0"/>
              <a:t>BizTalk Services  </a:t>
            </a:r>
          </a:p>
          <a:p>
            <a:pPr marL="457200" indent="-457200" fontAlgn="ctr">
              <a:spcBef>
                <a:spcPts val="0"/>
              </a:spcBef>
              <a:buFont typeface="+mj-lt"/>
              <a:buAutoNum type="arabicPeriod" startAt="21"/>
            </a:pPr>
            <a:r>
              <a:rPr lang="en-US" sz="2000" dirty="0"/>
              <a:t>Service Bus  </a:t>
            </a:r>
          </a:p>
          <a:p>
            <a:pPr marL="457200" indent="-457200" fontAlgn="ctr">
              <a:spcBef>
                <a:spcPts val="0"/>
              </a:spcBef>
              <a:buFont typeface="+mj-lt"/>
              <a:buAutoNum type="arabicPeriod" startAt="21"/>
            </a:pPr>
            <a:r>
              <a:rPr lang="en-US" sz="2000" dirty="0"/>
              <a:t>Backup  </a:t>
            </a:r>
          </a:p>
          <a:p>
            <a:pPr marL="457200" indent="-457200" fontAlgn="ctr">
              <a:spcBef>
                <a:spcPts val="0"/>
              </a:spcBef>
              <a:buFont typeface="+mj-lt"/>
              <a:buAutoNum type="arabicPeriod" startAt="21"/>
            </a:pPr>
            <a:r>
              <a:rPr lang="en-US" sz="2000" dirty="0"/>
              <a:t>Site Recovery </a:t>
            </a:r>
          </a:p>
          <a:p>
            <a:pPr marL="457200" indent="-457200" fontAlgn="ctr">
              <a:spcBef>
                <a:spcPts val="0"/>
              </a:spcBef>
              <a:buFont typeface="+mj-lt"/>
              <a:buAutoNum type="arabicPeriod" startAt="21"/>
            </a:pPr>
            <a:r>
              <a:rPr lang="en-US" sz="2000" dirty="0"/>
              <a:t>Azure Active Directory  </a:t>
            </a:r>
          </a:p>
          <a:p>
            <a:pPr marL="457200" indent="-457200" fontAlgn="ctr">
              <a:spcBef>
                <a:spcPts val="0"/>
              </a:spcBef>
              <a:buFont typeface="+mj-lt"/>
              <a:buAutoNum type="arabicPeriod" startAt="21"/>
            </a:pPr>
            <a:r>
              <a:rPr lang="en-US" sz="2000" dirty="0"/>
              <a:t>Multi-Factor Authentication </a:t>
            </a:r>
          </a:p>
          <a:p>
            <a:pPr marL="457200" indent="-457200" fontAlgn="ctr">
              <a:spcBef>
                <a:spcPts val="0"/>
              </a:spcBef>
              <a:buFont typeface="+mj-lt"/>
              <a:buAutoNum type="arabicPeriod" startAt="21"/>
            </a:pPr>
            <a:r>
              <a:rPr lang="en-US" sz="2000" dirty="0"/>
              <a:t>Visual Studio Online  </a:t>
            </a:r>
          </a:p>
          <a:p>
            <a:pPr marL="457200" indent="-457200" fontAlgn="ctr">
              <a:spcBef>
                <a:spcPts val="0"/>
              </a:spcBef>
              <a:buFont typeface="+mj-lt"/>
              <a:buAutoNum type="arabicPeriod" startAt="21"/>
            </a:pPr>
            <a:r>
              <a:rPr lang="en-US" sz="2000" dirty="0"/>
              <a:t>Application Insights </a:t>
            </a:r>
          </a:p>
          <a:p>
            <a:pPr marL="457200" indent="-457200" fontAlgn="ctr">
              <a:spcBef>
                <a:spcPts val="0"/>
              </a:spcBef>
              <a:buFont typeface="+mj-lt"/>
              <a:buAutoNum type="arabicPeriod" startAt="21"/>
            </a:pPr>
            <a:r>
              <a:rPr lang="en-US" sz="2000" dirty="0"/>
              <a:t>Scheduler  </a:t>
            </a:r>
          </a:p>
          <a:p>
            <a:pPr marL="457200" indent="-457200" fontAlgn="ctr">
              <a:spcBef>
                <a:spcPts val="0"/>
              </a:spcBef>
              <a:buFont typeface="+mj-lt"/>
              <a:buAutoNum type="arabicPeriod" startAt="21"/>
            </a:pPr>
            <a:r>
              <a:rPr lang="en-US" sz="2000" dirty="0"/>
              <a:t>Automation  </a:t>
            </a:r>
          </a:p>
          <a:p>
            <a:pPr marL="457200" indent="-457200" fontAlgn="ctr">
              <a:spcBef>
                <a:spcPts val="0"/>
              </a:spcBef>
              <a:buFont typeface="+mj-lt"/>
              <a:buAutoNum type="arabicPeriod" startAt="21"/>
            </a:pPr>
            <a:r>
              <a:rPr lang="en-US" sz="2000" dirty="0"/>
              <a:t>Operational Insights </a:t>
            </a:r>
          </a:p>
          <a:p>
            <a:pPr marL="457200" indent="-457200" fontAlgn="ctr">
              <a:spcBef>
                <a:spcPts val="0"/>
              </a:spcBef>
              <a:buFont typeface="+mj-lt"/>
              <a:buAutoNum type="arabicPeriod" startAt="21"/>
            </a:pPr>
            <a:r>
              <a:rPr lang="en-US" sz="2000" dirty="0"/>
              <a:t>Key Vault </a:t>
            </a:r>
          </a:p>
          <a:p>
            <a:pPr marL="457200" indent="-457200">
              <a:spcBef>
                <a:spcPts val="0"/>
              </a:spcBef>
              <a:buFont typeface="+mj-lt"/>
              <a:buAutoNum type="arabicPeriod" startAt="21"/>
            </a:pPr>
            <a:endParaRPr lang="en-US" sz="2000" dirty="0"/>
          </a:p>
        </p:txBody>
      </p:sp>
      <p:sp>
        <p:nvSpPr>
          <p:cNvPr id="6" name="Text Placeholder 4"/>
          <p:cNvSpPr txBox="1">
            <a:spLocks/>
          </p:cNvSpPr>
          <p:nvPr/>
        </p:nvSpPr>
        <p:spPr>
          <a:xfrm>
            <a:off x="7818437" y="1212849"/>
            <a:ext cx="5486399" cy="212365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ctr">
              <a:spcBef>
                <a:spcPts val="0"/>
              </a:spcBef>
              <a:buFont typeface="+mj-lt"/>
              <a:buAutoNum type="arabicPeriod" startAt="41"/>
            </a:pPr>
            <a:r>
              <a:rPr lang="en-US" sz="2000" dirty="0" smtClean="0"/>
              <a:t>Key Vault</a:t>
            </a:r>
          </a:p>
          <a:p>
            <a:pPr marL="457200" indent="-457200" fontAlgn="ctr">
              <a:spcBef>
                <a:spcPts val="0"/>
              </a:spcBef>
              <a:buFont typeface="+mj-lt"/>
              <a:buAutoNum type="arabicPeriod" startAt="41"/>
            </a:pPr>
            <a:r>
              <a:rPr lang="en-US" sz="2000" dirty="0" smtClean="0"/>
              <a:t>Load Balancer</a:t>
            </a:r>
          </a:p>
          <a:p>
            <a:pPr marL="457200" indent="-457200" fontAlgn="ctr">
              <a:spcBef>
                <a:spcPts val="0"/>
              </a:spcBef>
              <a:buFont typeface="+mj-lt"/>
              <a:buAutoNum type="arabicPeriod" startAt="41"/>
            </a:pPr>
            <a:r>
              <a:rPr lang="en-US" sz="2000" dirty="0" smtClean="0"/>
              <a:t>DNS</a:t>
            </a:r>
          </a:p>
          <a:p>
            <a:pPr marL="457200" indent="-457200" fontAlgn="ctr">
              <a:spcBef>
                <a:spcPts val="0"/>
              </a:spcBef>
              <a:buFont typeface="+mj-lt"/>
              <a:buAutoNum type="arabicPeriod" startAt="41"/>
            </a:pPr>
            <a:r>
              <a:rPr lang="en-US" sz="2000" dirty="0" smtClean="0"/>
              <a:t>VPN Gateway</a:t>
            </a:r>
          </a:p>
          <a:p>
            <a:pPr marL="457200" indent="-457200" fontAlgn="ctr">
              <a:spcBef>
                <a:spcPts val="0"/>
              </a:spcBef>
              <a:buFont typeface="+mj-lt"/>
              <a:buAutoNum type="arabicPeriod" startAt="41"/>
            </a:pPr>
            <a:r>
              <a:rPr lang="en-US" sz="2000" dirty="0"/>
              <a:t>Data </a:t>
            </a:r>
            <a:r>
              <a:rPr lang="en-US" sz="2000" dirty="0" smtClean="0"/>
              <a:t>Catalog</a:t>
            </a:r>
          </a:p>
          <a:p>
            <a:pPr marL="457200" indent="-457200" fontAlgn="ctr">
              <a:spcBef>
                <a:spcPts val="0"/>
              </a:spcBef>
              <a:buFont typeface="+mj-lt"/>
              <a:buAutoNum type="arabicPeriod" startAt="41"/>
            </a:pPr>
            <a:r>
              <a:rPr lang="en-US" sz="2000" dirty="0"/>
              <a:t>Application Gateway</a:t>
            </a:r>
            <a:endParaRPr lang="en-US" sz="2000" dirty="0" smtClean="0"/>
          </a:p>
          <a:p>
            <a:pPr marL="457200" indent="-457200">
              <a:spcBef>
                <a:spcPts val="0"/>
              </a:spcBef>
              <a:buFont typeface="+mj-lt"/>
              <a:buAutoNum type="arabicPeriod" startAt="41"/>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91917"/>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lvl="1" fontAlgn="ctr"/>
            <a:r>
              <a:rPr lang="en-US" dirty="0"/>
              <a:t>Web Apps</a:t>
            </a:r>
          </a:p>
          <a:p>
            <a:pPr lvl="2" fontAlgn="ctr"/>
            <a:r>
              <a:rPr lang="en-US" dirty="0"/>
              <a:t>Quickly create and deploy mission critical Web apps that scale with your business</a:t>
            </a:r>
          </a:p>
          <a:p>
            <a:pPr lvl="1" fontAlgn="ctr"/>
            <a:r>
              <a:rPr lang="en-US" dirty="0"/>
              <a:t>Mobile Apps</a:t>
            </a:r>
          </a:p>
          <a:p>
            <a:pPr lvl="2" fontAlgn="ctr"/>
            <a:r>
              <a:rPr lang="en-US" dirty="0"/>
              <a:t>Build and host the backend for any mobile app</a:t>
            </a:r>
          </a:p>
          <a:p>
            <a:pPr lvl="1" fontAlgn="ctr"/>
            <a:r>
              <a:rPr lang="en-US" dirty="0"/>
              <a:t>Logic Apps</a:t>
            </a:r>
          </a:p>
          <a:p>
            <a:pPr lvl="2" fontAlgn="ctr"/>
            <a:r>
              <a:rPr lang="en-US" dirty="0"/>
              <a:t>Automate the access and use of data across clouds </a:t>
            </a:r>
            <a:r>
              <a:rPr lang="en-US" dirty="0" smtClean="0"/>
              <a:t>without </a:t>
            </a:r>
            <a:r>
              <a:rPr lang="en-US" dirty="0"/>
              <a:t>writing code</a:t>
            </a:r>
          </a:p>
          <a:p>
            <a:pPr lvl="1" fontAlgn="ctr"/>
            <a:r>
              <a:rPr lang="en-US" dirty="0"/>
              <a:t>API Apps</a:t>
            </a:r>
          </a:p>
          <a:p>
            <a:pPr lvl="2"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pPr fontAlgn="ctr"/>
            <a:r>
              <a:rPr lang="en-US" dirty="0" smtClean="0"/>
              <a:t>Aside… Storage </a:t>
            </a:r>
            <a:r>
              <a:rPr lang="en-US" dirty="0"/>
              <a:t>(table, blob, queue)</a:t>
            </a:r>
          </a:p>
        </p:txBody>
      </p:sp>
      <p:pic>
        <p:nvPicPr>
          <p:cNvPr id="4" name="Picture 3"/>
          <p:cNvPicPr>
            <a:picLocks noChangeAspect="1"/>
          </p:cNvPicPr>
          <p:nvPr/>
        </p:nvPicPr>
        <p:blipFill>
          <a:blip r:embed="rId2"/>
          <a:stretch>
            <a:fillRect/>
          </a:stretch>
        </p:blipFill>
        <p:spPr>
          <a:xfrm>
            <a:off x="196965" y="1516062"/>
            <a:ext cx="12042545" cy="5029200"/>
          </a:xfrm>
          <a:prstGeom prst="rect">
            <a:avLst/>
          </a:prstGeom>
        </p:spPr>
      </p:pic>
    </p:spTree>
    <p:extLst>
      <p:ext uri="{BB962C8B-B14F-4D97-AF65-F5344CB8AC3E}">
        <p14:creationId xmlns:p14="http://schemas.microsoft.com/office/powerpoint/2010/main" val="42651829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smtClean="0"/>
              <a:t>Data 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endParaRPr lang="en-US" dirty="0" smtClean="0"/>
          </a:p>
          <a:p>
            <a:pPr fontAlgn="ctr"/>
            <a:r>
              <a:rPr lang="en-US" dirty="0" smtClean="0"/>
              <a:t>SQL Data Warehouse*</a:t>
            </a:r>
          </a:p>
          <a:p>
            <a:pPr lvl="1" fontAlgn="ctr"/>
            <a:r>
              <a:rPr lang="en-US" dirty="0" smtClean="0"/>
              <a:t>Elastic data warehouse as a service with enterprise class features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Microsoft</a:t>
            </a:r>
          </a:p>
          <a:p>
            <a:r>
              <a:rPr lang="en-US" dirty="0" smtClean="0"/>
              <a:t>MCSD: Azure Solutions Architect</a:t>
            </a:r>
            <a:endParaRPr lang="en-US" dirty="0"/>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2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54162"/>
          </a:xfrm>
        </p:spPr>
        <p:txBody>
          <a:bodyPr/>
          <a:lstStyle/>
          <a:p>
            <a:pPr fontAlgn="ctr"/>
            <a:r>
              <a:rPr lang="en-US" dirty="0" smtClean="0"/>
              <a:t>Data Catalog*</a:t>
            </a:r>
          </a:p>
          <a:p>
            <a:pPr lvl="1" fontAlgn="ctr"/>
            <a:r>
              <a:rPr lang="en-US" dirty="0"/>
              <a:t>Get more value from your enterprise data assets</a:t>
            </a:r>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0627992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Event Hubs</a:t>
            </a:r>
          </a:p>
          <a:p>
            <a:pPr lvl="1"/>
            <a:r>
              <a:rPr lang="en-US" dirty="0"/>
              <a:t>Receive telemetry from millions of devices</a:t>
            </a:r>
          </a:p>
          <a:p>
            <a:r>
              <a:rPr lang="en-US" dirty="0"/>
              <a:t>Stream </a:t>
            </a:r>
            <a:r>
              <a:rPr lang="en-US" dirty="0" smtClean="0"/>
              <a:t>Analytics</a:t>
            </a:r>
            <a:endParaRPr lang="en-US" dirty="0"/>
          </a:p>
          <a:p>
            <a:pPr lvl="1"/>
            <a:r>
              <a:rPr lang="en-US" dirty="0"/>
              <a:t>Real-time data stream processing from millions of </a:t>
            </a:r>
            <a:r>
              <a:rPr lang="en-US" dirty="0" err="1"/>
              <a:t>IoT</a:t>
            </a:r>
            <a:r>
              <a:rPr lang="en-US" dirty="0"/>
              <a:t> devices</a:t>
            </a:r>
          </a:p>
          <a:p>
            <a:r>
              <a:rPr lang="en-US" dirty="0"/>
              <a:t>Machine Learning</a:t>
            </a:r>
          </a:p>
          <a:p>
            <a:pPr lvl="1"/>
            <a:r>
              <a:rPr lang="en-US" dirty="0"/>
              <a:t>Powerful cloud based predictive analytics tool to </a:t>
            </a:r>
            <a:r>
              <a:rPr lang="en-US" dirty="0" smtClean="0"/>
              <a:t>enable </a:t>
            </a:r>
            <a:r>
              <a:rPr lang="en-US" dirty="0"/>
              <a:t>predictive maintenance</a:t>
            </a:r>
          </a:p>
          <a:p>
            <a:r>
              <a:rPr lang="en-US" dirty="0"/>
              <a:t>Notification Hubs</a:t>
            </a:r>
          </a:p>
          <a:p>
            <a:pPr lvl="1"/>
            <a:r>
              <a:rPr lang="en-US" dirty="0"/>
              <a:t>A scalable, mobile-push notification engine for quickly sending millions of messages.</a:t>
            </a:r>
          </a:p>
        </p:txBody>
      </p:sp>
      <p:sp>
        <p:nvSpPr>
          <p:cNvPr id="3" name="Title 2"/>
          <p:cNvSpPr>
            <a:spLocks noGrp="1"/>
          </p:cNvSpPr>
          <p:nvPr>
            <p:ph type="title"/>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Virtual Network</a:t>
            </a:r>
          </a:p>
          <a:p>
            <a:pPr lvl="1" fontAlgn="ctr"/>
            <a:r>
              <a:rPr lang="en-US" sz="2000" dirty="0" smtClean="0"/>
              <a:t>Provision </a:t>
            </a:r>
            <a:r>
              <a:rPr lang="en-US" sz="2000" dirty="0"/>
              <a:t>private networks, optionally connect to on-premises datacenters  </a:t>
            </a:r>
          </a:p>
          <a:p>
            <a:pPr fontAlgn="ctr"/>
            <a:r>
              <a:rPr lang="en-US" sz="3600" dirty="0" smtClean="0"/>
              <a:t>ExpressRoute</a:t>
            </a:r>
          </a:p>
          <a:p>
            <a:pPr lvl="1" fontAlgn="ctr"/>
            <a:r>
              <a:rPr lang="en-US" sz="2000" dirty="0" smtClean="0"/>
              <a:t>Dedicated </a:t>
            </a:r>
            <a:r>
              <a:rPr lang="en-US" sz="2000" dirty="0"/>
              <a:t>private network fiber connections to Azure  </a:t>
            </a:r>
          </a:p>
          <a:p>
            <a:pPr fontAlgn="ctr"/>
            <a:r>
              <a:rPr lang="en-US" sz="3600" dirty="0"/>
              <a:t>Traffic </a:t>
            </a:r>
            <a:r>
              <a:rPr lang="en-US" sz="3600" dirty="0" smtClean="0"/>
              <a:t>Manager</a:t>
            </a:r>
          </a:p>
          <a:p>
            <a:pPr lvl="1" fontAlgn="ctr"/>
            <a:r>
              <a:rPr lang="en-US" sz="2000" dirty="0" smtClean="0"/>
              <a:t>Load </a:t>
            </a:r>
            <a:r>
              <a:rPr lang="en-US" sz="2000" dirty="0"/>
              <a:t>balance incoming traffic for high performance and availability </a:t>
            </a:r>
            <a:endParaRPr lang="en-US" sz="2000" dirty="0" smtClean="0"/>
          </a:p>
          <a:p>
            <a:pPr fontAlgn="ctr"/>
            <a:r>
              <a:rPr lang="en-US" sz="3600" dirty="0" smtClean="0"/>
              <a:t>Load Balancer</a:t>
            </a:r>
          </a:p>
          <a:p>
            <a:pPr lvl="1" fontAlgn="ctr"/>
            <a:r>
              <a:rPr lang="en-US" sz="2000" dirty="0" smtClean="0"/>
              <a:t>Deliver high availability and network performance to your applications</a:t>
            </a:r>
          </a:p>
          <a:p>
            <a:pPr fontAlgn="ctr"/>
            <a:r>
              <a:rPr lang="en-US" sz="3600" dirty="0" smtClean="0"/>
              <a:t>DNS*</a:t>
            </a:r>
          </a:p>
          <a:p>
            <a:pPr lvl="1" fontAlgn="ctr"/>
            <a:r>
              <a:rPr lang="en-US" sz="2000" dirty="0" smtClean="0"/>
              <a:t>Host your DNS domain in Azure</a:t>
            </a:r>
          </a:p>
          <a:p>
            <a:pPr fontAlgn="ctr"/>
            <a:r>
              <a:rPr lang="en-US" sz="3600" dirty="0" smtClean="0"/>
              <a:t>VPN Gateway</a:t>
            </a:r>
          </a:p>
          <a:p>
            <a:pPr lvl="1" fontAlgn="ctr"/>
            <a:r>
              <a:rPr lang="en-US" sz="2000" dirty="0" smtClean="0"/>
              <a:t>Establish secure, cross-premises connectivity</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029513"/>
          </a:xfrm>
        </p:spPr>
        <p:txBody>
          <a:bodyPr/>
          <a:lstStyle/>
          <a:p>
            <a:pPr fontAlgn="ctr"/>
            <a:r>
              <a:rPr lang="en-US" sz="3600" dirty="0" smtClean="0"/>
              <a:t>Application Gateway</a:t>
            </a:r>
          </a:p>
          <a:p>
            <a:pPr lvl="1" fontAlgn="ctr"/>
            <a:r>
              <a:rPr lang="en-US" sz="2000" dirty="0"/>
              <a:t>Highly scalable websites with HTTP load balancing and delivery control</a:t>
            </a:r>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42177324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pPr fontAlgn="ctr"/>
            <a:r>
              <a:rPr lang="en-US" dirty="0" smtClean="0"/>
              <a:t>Media Services</a:t>
            </a:r>
          </a:p>
          <a:p>
            <a:pPr lvl="1" fontAlgn="ctr"/>
            <a:r>
              <a:rPr lang="en-US" dirty="0" smtClean="0"/>
              <a:t>Encoding</a:t>
            </a:r>
          </a:p>
          <a:p>
            <a:pPr lvl="1" fontAlgn="ctr"/>
            <a:r>
              <a:rPr lang="en-US" dirty="0" smtClean="0"/>
              <a:t>Azure Media Player</a:t>
            </a:r>
          </a:p>
          <a:p>
            <a:pPr lvl="1" fontAlgn="ctr"/>
            <a:r>
              <a:rPr lang="en-US" dirty="0" smtClean="0"/>
              <a:t>Media Indexer</a:t>
            </a:r>
          </a:p>
          <a:p>
            <a:pPr lvl="1" fontAlgn="ctr"/>
            <a:r>
              <a:rPr lang="en-US" dirty="0" smtClean="0"/>
              <a:t>Content Protection</a:t>
            </a:r>
          </a:p>
          <a:p>
            <a:pPr lvl="1" fontAlgn="ctr"/>
            <a:r>
              <a:rPr lang="en-US" dirty="0" smtClean="0"/>
              <a:t>Live and On-Demand Streaming</a:t>
            </a:r>
            <a:endParaRPr lang="en-US" dirty="0"/>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738664"/>
          </a:xfrm>
        </p:spPr>
        <p:txBody>
          <a:bodyPr/>
          <a:lstStyle/>
          <a:p>
            <a:r>
              <a:rPr lang="en-US" dirty="0" smtClean="0">
                <a:hlinkClick r:id="rId2"/>
              </a:rPr>
              <a:t>http://azureweekly.info/azuretechselector</a:t>
            </a:r>
            <a:endParaRPr lang="en-US" dirty="0" smtClean="0"/>
          </a:p>
        </p:txBody>
      </p:sp>
      <p:sp>
        <p:nvSpPr>
          <p:cNvPr id="3" name="Title 2"/>
          <p:cNvSpPr>
            <a:spLocks noGrp="1"/>
          </p:cNvSpPr>
          <p:nvPr>
            <p:ph type="title"/>
          </p:nvPr>
        </p:nvSpPr>
        <p:spPr/>
        <p:txBody>
          <a:bodyPr/>
          <a:lstStyle/>
          <a:p>
            <a:r>
              <a:rPr lang="en-US" dirty="0" smtClean="0"/>
              <a:t>Azure Service Flowchart</a:t>
            </a:r>
            <a:endParaRPr lang="en-US" dirty="0"/>
          </a:p>
        </p:txBody>
      </p:sp>
      <p:pic>
        <p:nvPicPr>
          <p:cNvPr id="1026" name="Picture 2" descr="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2125662"/>
            <a:ext cx="7315200" cy="1025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119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37" y="1212849"/>
            <a:ext cx="9068651" cy="5101116"/>
          </a:xfrm>
          <a:prstGeom prst="rect">
            <a:avLst/>
          </a:prstGeom>
        </p:spPr>
      </p:pic>
      <p:sp>
        <p:nvSpPr>
          <p:cNvPr id="5" name="Rectangle 4"/>
          <p:cNvSpPr/>
          <p:nvPr/>
        </p:nvSpPr>
        <p:spPr>
          <a:xfrm>
            <a:off x="0" y="6500783"/>
            <a:ext cx="12232107" cy="369332"/>
          </a:xfrm>
          <a:prstGeom prst="rect">
            <a:avLst/>
          </a:prstGeom>
        </p:spPr>
        <p:txBody>
          <a:bodyPr wrap="square">
            <a:spAutoFit/>
          </a:bodyPr>
          <a:lstStyle/>
          <a:p>
            <a:pPr lvl="1"/>
            <a:r>
              <a:rPr lang="en-US" dirty="0">
                <a:hlinkClick r:id="rId3"/>
              </a:rPr>
              <a:t>http://blogs.msdn.com/b/azuregov/archive/2015/08/31/what-type-of-sql-on-azure-is-right-for-me.aspx</a:t>
            </a:r>
            <a:r>
              <a:rPr lang="en-US" dirty="0"/>
              <a:t> </a:t>
            </a:r>
          </a:p>
        </p:txBody>
      </p:sp>
    </p:spTree>
    <p:extLst>
      <p:ext uri="{BB962C8B-B14F-4D97-AF65-F5344CB8AC3E}">
        <p14:creationId xmlns:p14="http://schemas.microsoft.com/office/powerpoint/2010/main" val="239937779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Azure?</a:t>
            </a:r>
          </a:p>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Services by region</a:t>
            </a:r>
            <a:endParaRPr lang="en-US" dirty="0"/>
          </a:p>
        </p:txBody>
      </p:sp>
      <p:sp>
        <p:nvSpPr>
          <p:cNvPr id="7" name="Rectangle 6"/>
          <p:cNvSpPr/>
          <p:nvPr/>
        </p:nvSpPr>
        <p:spPr>
          <a:xfrm>
            <a:off x="274639" y="6316662"/>
            <a:ext cx="6424742" cy="369332"/>
          </a:xfrm>
          <a:prstGeom prst="rect">
            <a:avLst/>
          </a:prstGeom>
        </p:spPr>
        <p:txBody>
          <a:bodyPr wrap="square">
            <a:spAutoFit/>
          </a:bodyPr>
          <a:lstStyle/>
          <a:p>
            <a:r>
              <a:rPr lang="en-US" dirty="0" smtClean="0">
                <a:solidFill>
                  <a:srgbClr val="FFFFFF"/>
                </a:solidFill>
                <a:latin typeface="Segoe UI" panose="020B0502040204020203" pitchFamily="34" charset="0"/>
              </a:rPr>
              <a:t>Details @ http</a:t>
            </a:r>
            <a:r>
              <a:rPr lang="en-US" dirty="0">
                <a:solidFill>
                  <a:srgbClr val="FFFFFF"/>
                </a:solidFill>
                <a:latin typeface="Segoe UI" panose="020B0502040204020203" pitchFamily="34" charset="0"/>
              </a:rPr>
              <a:t>://azure.microsoft.com/en-us/regions/#services</a:t>
            </a:r>
            <a:endParaRPr lang="en-US" dirty="0">
              <a:solidFill>
                <a:srgbClr val="FFFFFF"/>
              </a:solidFill>
            </a:endParaRPr>
          </a:p>
        </p:txBody>
      </p:sp>
      <p:pic>
        <p:nvPicPr>
          <p:cNvPr id="8" name="Picture 7"/>
          <p:cNvPicPr>
            <a:picLocks noChangeAspect="1"/>
          </p:cNvPicPr>
          <p:nvPr/>
        </p:nvPicPr>
        <p:blipFill>
          <a:blip r:embed="rId2"/>
          <a:stretch>
            <a:fillRect/>
          </a:stretch>
        </p:blipFill>
        <p:spPr>
          <a:xfrm>
            <a:off x="533723" y="1363662"/>
            <a:ext cx="11190589" cy="4764234"/>
          </a:xfrm>
          <a:prstGeom prst="rect">
            <a:avLst/>
          </a:prstGeom>
        </p:spPr>
      </p:pic>
    </p:spTree>
    <p:extLst>
      <p:ext uri="{BB962C8B-B14F-4D97-AF65-F5344CB8AC3E}">
        <p14:creationId xmlns:p14="http://schemas.microsoft.com/office/powerpoint/2010/main" val="31571978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 Buddy Region?</a:t>
            </a:r>
            <a:br>
              <a:rPr lang="en-US" dirty="0"/>
            </a:br>
            <a:endParaRPr lang="en-US" dirty="0"/>
          </a:p>
        </p:txBody>
      </p:sp>
      <p:pic>
        <p:nvPicPr>
          <p:cNvPr id="4" name="Picture 3"/>
          <p:cNvPicPr>
            <a:picLocks noChangeAspect="1"/>
          </p:cNvPicPr>
          <p:nvPr/>
        </p:nvPicPr>
        <p:blipFill>
          <a:blip r:embed="rId2"/>
          <a:stretch>
            <a:fillRect/>
          </a:stretch>
        </p:blipFill>
        <p:spPr>
          <a:xfrm>
            <a:off x="456796" y="1287462"/>
            <a:ext cx="11525250" cy="9286875"/>
          </a:xfrm>
          <a:prstGeom prst="rect">
            <a:avLst/>
          </a:prstGeom>
        </p:spPr>
      </p:pic>
    </p:spTree>
    <p:extLst>
      <p:ext uri="{BB962C8B-B14F-4D97-AF65-F5344CB8AC3E}">
        <p14:creationId xmlns:p14="http://schemas.microsoft.com/office/powerpoint/2010/main" val="34677376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Shawn’s Top Tips</a:t>
            </a:r>
            <a:endParaRPr lang="en-US" dirty="0"/>
          </a:p>
        </p:txBody>
      </p:sp>
    </p:spTree>
    <p:extLst>
      <p:ext uri="{BB962C8B-B14F-4D97-AF65-F5344CB8AC3E}">
        <p14:creationId xmlns:p14="http://schemas.microsoft.com/office/powerpoint/2010/main" val="401910581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pPr marL="0" indent="0">
              <a:buNone/>
            </a:pP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
        <p:nvSpPr>
          <p:cNvPr id="4" name="Rectangle 3"/>
          <p:cNvSpPr/>
          <p:nvPr/>
        </p:nvSpPr>
        <p:spPr>
          <a:xfrm>
            <a:off x="-106363" y="5707062"/>
            <a:ext cx="12039600" cy="1015663"/>
          </a:xfrm>
          <a:prstGeom prst="rect">
            <a:avLst/>
          </a:prstGeom>
        </p:spPr>
        <p:txBody>
          <a:bodyPr wrap="square">
            <a:spAutoFit/>
          </a:bodyPr>
          <a:lstStyle/>
          <a:p>
            <a:pPr lvl="1"/>
            <a:r>
              <a:rPr lang="en-US" sz="2000" b="1" dirty="0" smtClean="0"/>
              <a:t>P&amp;P Perf: https</a:t>
            </a:r>
            <a:r>
              <a:rPr lang="en-US" sz="2000" b="1" dirty="0"/>
              <a:t>://github.com/mspnp/performance-optimization</a:t>
            </a:r>
          </a:p>
          <a:p>
            <a:pPr lvl="1"/>
            <a:r>
              <a:rPr lang="en-US" sz="2000" b="1" dirty="0" smtClean="0"/>
              <a:t>P&amp;P Best Practices: https</a:t>
            </a:r>
            <a:r>
              <a:rPr lang="en-US" sz="2000" b="1" dirty="0"/>
              <a:t>://github.com/mspnp/azure-guidance</a:t>
            </a:r>
          </a:p>
          <a:p>
            <a:pPr lvl="1"/>
            <a:r>
              <a:rPr lang="en-US" sz="2000" b="1" dirty="0" smtClean="0"/>
              <a:t>Design Patterns: http</a:t>
            </a:r>
            <a:r>
              <a:rPr lang="en-US" sz="2000" b="1" dirty="0"/>
              <a:t>://msdn.microsoft.com/en-us/library/dn589799.aspx</a:t>
            </a:r>
          </a:p>
        </p:txBody>
      </p:sp>
    </p:spTree>
    <p:extLst>
      <p:ext uri="{BB962C8B-B14F-4D97-AF65-F5344CB8AC3E}">
        <p14:creationId xmlns:p14="http://schemas.microsoft.com/office/powerpoint/2010/main" val="15858038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b="1" dirty="0"/>
          </a:p>
          <a:p>
            <a:endParaRPr lang="en-US" sz="2400" dirty="0"/>
          </a:p>
          <a:p>
            <a:r>
              <a:rPr lang="en-US" sz="2400" b="1" dirty="0" smtClean="0">
                <a:latin typeface="+mn-lt"/>
              </a:rPr>
              <a:t>Cloud </a:t>
            </a:r>
            <a:r>
              <a:rPr lang="en-US" sz="2400" b="1" dirty="0">
                <a:latin typeface="+mn-lt"/>
              </a:rPr>
              <a:t>Services - </a:t>
            </a:r>
            <a:r>
              <a:rPr lang="en-US" sz="2400" b="1" dirty="0">
                <a:latin typeface="+mn-lt"/>
                <a:hlinkClick r:id="rId3"/>
              </a:rPr>
              <a:t>http://azure.microsoft.com/en-us/documentation/articles/cloud-services-nodejs-stage-application</a:t>
            </a:r>
            <a:r>
              <a:rPr lang="en-US" sz="2400" b="1" dirty="0" smtClean="0">
                <a:latin typeface="+mn-lt"/>
                <a:hlinkClick r:id="rId3"/>
              </a:rPr>
              <a:t>/</a:t>
            </a:r>
            <a:endParaRPr lang="en-US" sz="2400" b="1" dirty="0" smtClean="0">
              <a:latin typeface="+mn-lt"/>
            </a:endParaRPr>
          </a:p>
          <a:p>
            <a:r>
              <a:rPr lang="en-US" sz="2400" b="1" dirty="0" err="1" smtClean="0">
                <a:latin typeface="+mn-lt"/>
              </a:rPr>
              <a:t>WebApps</a:t>
            </a:r>
            <a:r>
              <a:rPr lang="en-US" sz="2400" b="1" dirty="0" smtClean="0">
                <a:latin typeface="+mn-lt"/>
              </a:rPr>
              <a:t> </a:t>
            </a:r>
            <a:r>
              <a:rPr lang="en-US" sz="2400" b="1" dirty="0">
                <a:latin typeface="+mn-lt"/>
              </a:rPr>
              <a:t>- </a:t>
            </a:r>
            <a:r>
              <a:rPr lang="en-US" sz="2400" b="1" dirty="0">
                <a:latin typeface="+mn-lt"/>
                <a:hlinkClick r:id="rId4"/>
              </a:rPr>
              <a:t>http://</a:t>
            </a:r>
            <a:r>
              <a:rPr lang="en-US" sz="2400" b="1" dirty="0" smtClean="0">
                <a:latin typeface="+mn-lt"/>
                <a:hlinkClick r:id="rId4"/>
              </a:rPr>
              <a:t>azure.microsoft.com/en-us/documentation/articles/web-sites-staged-publishing/</a:t>
            </a:r>
            <a:r>
              <a:rPr lang="en-US" sz="2400" b="1" dirty="0" smtClean="0">
                <a:latin typeface="+mn-lt"/>
              </a:rPr>
              <a:t> </a:t>
            </a:r>
            <a:endParaRPr lang="en-US" sz="2400" b="1" dirty="0">
              <a:latin typeface="+mn-lt"/>
            </a:endParaRPr>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10779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Enter the 9’s</a:t>
            </a:r>
            <a:endParaRPr lang="en-US" dirty="0"/>
          </a:p>
        </p:txBody>
      </p:sp>
      <p:graphicFrame>
        <p:nvGraphicFramePr>
          <p:cNvPr id="6" name="Table 5"/>
          <p:cNvGraphicFramePr>
            <a:graphicFrameLocks noGrp="1"/>
          </p:cNvGraphicFramePr>
          <p:nvPr>
            <p:extLst/>
          </p:nvPr>
        </p:nvGraphicFramePr>
        <p:xfrm>
          <a:off x="274639" y="1592262"/>
          <a:ext cx="11887200" cy="2560320"/>
        </p:xfrm>
        <a:graphic>
          <a:graphicData uri="http://schemas.openxmlformats.org/drawingml/2006/table">
            <a:tbl>
              <a:tblPr firstRow="1" firstCol="1">
                <a:tableStyleId>{125E5076-3810-47DD-B79F-674D7AD40C01}</a:tableStyleId>
              </a:tblPr>
              <a:tblGrid>
                <a:gridCol w="2169788"/>
                <a:gridCol w="1335410"/>
                <a:gridCol w="8382002"/>
              </a:tblGrid>
              <a:tr h="0">
                <a:tc>
                  <a:txBody>
                    <a:bodyPr/>
                    <a:lstStyle/>
                    <a:p>
                      <a:r>
                        <a:rPr lang="en-US" dirty="0" smtClean="0"/>
                        <a:t>Availability %</a:t>
                      </a:r>
                      <a:endParaRPr lang="en-US" dirty="0"/>
                    </a:p>
                  </a:txBody>
                  <a:tcPr anchor="ctr"/>
                </a:tc>
                <a:tc>
                  <a:txBody>
                    <a:bodyPr/>
                    <a:lstStyle/>
                    <a:p>
                      <a:r>
                        <a:rPr lang="en-US" dirty="0" smtClean="0"/>
                        <a:t>aka</a:t>
                      </a:r>
                      <a:endParaRPr lang="en-US" dirty="0"/>
                    </a:p>
                  </a:txBody>
                  <a:tcPr anchor="ctr"/>
                </a:tc>
                <a:tc>
                  <a:txBody>
                    <a:bodyPr/>
                    <a:lstStyle/>
                    <a:p>
                      <a:r>
                        <a:rPr lang="en-US"/>
                        <a:t>Potential Minutes Downtime/Month (30 days) </a:t>
                      </a:r>
                    </a:p>
                  </a:txBody>
                  <a:tcPr anchor="ctr"/>
                </a:tc>
              </a:tr>
              <a:tr h="0">
                <a:tc>
                  <a:txBody>
                    <a:bodyPr/>
                    <a:lstStyle/>
                    <a:p>
                      <a:r>
                        <a:rPr lang="en-US" dirty="0" smtClean="0"/>
                        <a:t>90%</a:t>
                      </a:r>
                      <a:endParaRPr lang="en-US" dirty="0"/>
                    </a:p>
                  </a:txBody>
                  <a:tcPr anchor="ctr"/>
                </a:tc>
                <a:tc>
                  <a:txBody>
                    <a:bodyPr/>
                    <a:lstStyle/>
                    <a:p>
                      <a:r>
                        <a:rPr lang="en-US" dirty="0" smtClean="0"/>
                        <a:t>1 nine</a:t>
                      </a:r>
                      <a:endParaRPr lang="en-US" dirty="0"/>
                    </a:p>
                  </a:txBody>
                  <a:tcPr anchor="ctr"/>
                </a:tc>
                <a:tc>
                  <a:txBody>
                    <a:bodyPr/>
                    <a:lstStyle/>
                    <a:p>
                      <a:r>
                        <a:rPr lang="en-US" dirty="0" smtClean="0"/>
                        <a:t>72 hours</a:t>
                      </a:r>
                      <a:endParaRPr lang="en-US" dirty="0"/>
                    </a:p>
                  </a:txBody>
                  <a:tcPr anchor="ctr"/>
                </a:tc>
              </a:tr>
              <a:tr h="0">
                <a:tc>
                  <a:txBody>
                    <a:bodyPr/>
                    <a:lstStyle/>
                    <a:p>
                      <a:r>
                        <a:rPr lang="en-US" dirty="0" smtClean="0"/>
                        <a:t>99%</a:t>
                      </a:r>
                      <a:endParaRPr lang="en-US" dirty="0"/>
                    </a:p>
                  </a:txBody>
                  <a:tcPr anchor="ctr"/>
                </a:tc>
                <a:tc>
                  <a:txBody>
                    <a:bodyPr/>
                    <a:lstStyle/>
                    <a:p>
                      <a:r>
                        <a:rPr lang="en-US" dirty="0" smtClean="0"/>
                        <a:t>2 nines</a:t>
                      </a:r>
                      <a:endParaRPr lang="en-US" dirty="0"/>
                    </a:p>
                  </a:txBody>
                  <a:tcPr anchor="ctr"/>
                </a:tc>
                <a:tc>
                  <a:txBody>
                    <a:bodyPr/>
                    <a:lstStyle/>
                    <a:p>
                      <a:r>
                        <a:rPr lang="en-US" dirty="0" smtClean="0"/>
                        <a:t>7.2 hours</a:t>
                      </a:r>
                      <a:endParaRPr lang="en-US" dirty="0"/>
                    </a:p>
                  </a:txBody>
                  <a:tcPr anchor="ctr"/>
                </a:tc>
              </a:tr>
              <a:tr h="0">
                <a:tc>
                  <a:txBody>
                    <a:bodyPr/>
                    <a:lstStyle/>
                    <a:p>
                      <a:r>
                        <a:rPr lang="en-US" dirty="0" smtClean="0"/>
                        <a:t>99.9%</a:t>
                      </a:r>
                      <a:endParaRPr lang="en-US" dirty="0"/>
                    </a:p>
                  </a:txBody>
                  <a:tcPr anchor="ctr"/>
                </a:tc>
                <a:tc>
                  <a:txBody>
                    <a:bodyPr/>
                    <a:lstStyle/>
                    <a:p>
                      <a:r>
                        <a:rPr lang="en-US" dirty="0" smtClean="0"/>
                        <a:t>3 nines</a:t>
                      </a:r>
                    </a:p>
                  </a:txBody>
                  <a:tcPr anchor="ctr"/>
                </a:tc>
                <a:tc>
                  <a:txBody>
                    <a:bodyPr/>
                    <a:lstStyle/>
                    <a:p>
                      <a:r>
                        <a:rPr lang="en-US" dirty="0" smtClean="0"/>
                        <a:t>43.2 minutes</a:t>
                      </a:r>
                      <a:endParaRPr lang="en-US" dirty="0"/>
                    </a:p>
                  </a:txBody>
                  <a:tcPr anchor="ctr"/>
                </a:tc>
              </a:tr>
              <a:tr h="0">
                <a:tc>
                  <a:txBody>
                    <a:bodyPr/>
                    <a:lstStyle/>
                    <a:p>
                      <a:r>
                        <a:rPr lang="en-US" dirty="0" smtClean="0"/>
                        <a:t>99.99%</a:t>
                      </a:r>
                      <a:endParaRPr lang="en-US" dirty="0"/>
                    </a:p>
                  </a:txBody>
                  <a:tcPr anchor="ctr"/>
                </a:tc>
                <a:tc>
                  <a:txBody>
                    <a:bodyPr/>
                    <a:lstStyle/>
                    <a:p>
                      <a:r>
                        <a:rPr lang="en-US" dirty="0" smtClean="0"/>
                        <a:t>4 nines</a:t>
                      </a:r>
                      <a:endParaRPr lang="en-US" dirty="0"/>
                    </a:p>
                  </a:txBody>
                  <a:tcPr anchor="ctr"/>
                </a:tc>
                <a:tc>
                  <a:txBody>
                    <a:bodyPr/>
                    <a:lstStyle/>
                    <a:p>
                      <a:r>
                        <a:rPr lang="en-US" dirty="0" smtClean="0"/>
                        <a:t>4.32 minutes</a:t>
                      </a:r>
                      <a:endParaRPr lang="en-US" dirty="0"/>
                    </a:p>
                  </a:txBody>
                  <a:tcPr anchor="ctr"/>
                </a:tc>
              </a:tr>
              <a:tr h="0">
                <a:tc>
                  <a:txBody>
                    <a:bodyPr/>
                    <a:lstStyle/>
                    <a:p>
                      <a:r>
                        <a:rPr lang="en-US" dirty="0" smtClean="0"/>
                        <a:t>99.999%</a:t>
                      </a:r>
                      <a:endParaRPr lang="en-US" dirty="0"/>
                    </a:p>
                  </a:txBody>
                  <a:tcPr anchor="ctr"/>
                </a:tc>
                <a:tc>
                  <a:txBody>
                    <a:bodyPr/>
                    <a:lstStyle/>
                    <a:p>
                      <a:r>
                        <a:rPr lang="en-US" dirty="0" smtClean="0"/>
                        <a:t>5 nines</a:t>
                      </a:r>
                      <a:endParaRPr lang="en-US" dirty="0"/>
                    </a:p>
                  </a:txBody>
                  <a:tcPr anchor="ctr"/>
                </a:tc>
                <a:tc>
                  <a:txBody>
                    <a:bodyPr/>
                    <a:lstStyle/>
                    <a:p>
                      <a:r>
                        <a:rPr lang="en-US" dirty="0" smtClean="0"/>
                        <a:t>25.9 seconds</a:t>
                      </a:r>
                      <a:endParaRPr lang="en-US" dirty="0"/>
                    </a:p>
                  </a:txBody>
                  <a:tcPr anchor="ctr"/>
                </a:tc>
              </a:tr>
              <a:tr h="0">
                <a:tc>
                  <a:txBody>
                    <a:bodyPr/>
                    <a:lstStyle/>
                    <a:p>
                      <a:r>
                        <a:rPr lang="en-US" dirty="0" smtClean="0"/>
                        <a:t>99.9999%</a:t>
                      </a:r>
                      <a:endParaRPr lang="en-US" dirty="0"/>
                    </a:p>
                  </a:txBody>
                  <a:tcPr anchor="ctr"/>
                </a:tc>
                <a:tc>
                  <a:txBody>
                    <a:bodyPr/>
                    <a:lstStyle/>
                    <a:p>
                      <a:r>
                        <a:rPr lang="en-US" dirty="0" smtClean="0"/>
                        <a:t>6 nines</a:t>
                      </a:r>
                      <a:endParaRPr lang="en-US" dirty="0"/>
                    </a:p>
                  </a:txBody>
                  <a:tcPr anchor="ctr"/>
                </a:tc>
                <a:tc>
                  <a:txBody>
                    <a:bodyPr/>
                    <a:lstStyle/>
                    <a:p>
                      <a:r>
                        <a:rPr lang="en-US" dirty="0" smtClean="0"/>
                        <a:t>2.59 seconds</a:t>
                      </a:r>
                      <a:endParaRPr lang="en-US" dirty="0"/>
                    </a:p>
                  </a:txBody>
                  <a:tcPr anchor="ctr"/>
                </a:tc>
              </a:tr>
            </a:tbl>
          </a:graphicData>
        </a:graphic>
      </p:graphicFrame>
    </p:spTree>
    <p:extLst>
      <p:ext uri="{BB962C8B-B14F-4D97-AF65-F5344CB8AC3E}">
        <p14:creationId xmlns:p14="http://schemas.microsoft.com/office/powerpoint/2010/main" val="31558014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3323987"/>
          </a:xfrm>
        </p:spPr>
        <p:txBody>
          <a:bodyPr/>
          <a:lstStyle/>
          <a:p>
            <a:r>
              <a:rPr lang="en-US" dirty="0"/>
              <a:t>Microsoft’s commitments for </a:t>
            </a:r>
            <a:r>
              <a:rPr lang="en-US" b="1" dirty="0">
                <a:solidFill>
                  <a:srgbClr val="FFFF00"/>
                </a:solidFill>
              </a:rPr>
              <a:t>uptime</a:t>
            </a:r>
            <a:r>
              <a:rPr lang="en-US" dirty="0">
                <a:solidFill>
                  <a:srgbClr val="FFFF00"/>
                </a:solidFill>
              </a:rPr>
              <a:t> </a:t>
            </a:r>
            <a:r>
              <a:rPr lang="en-US" dirty="0"/>
              <a:t>and </a:t>
            </a:r>
            <a:r>
              <a:rPr lang="en-US" b="1" dirty="0">
                <a:solidFill>
                  <a:srgbClr val="FFFF00"/>
                </a:solidFill>
              </a:rPr>
              <a:t>connectivity</a:t>
            </a:r>
            <a:r>
              <a:rPr lang="en-US" dirty="0">
                <a:solidFill>
                  <a:srgbClr val="FFFF00"/>
                </a:solidFill>
              </a:rPr>
              <a:t> </a:t>
            </a:r>
            <a:r>
              <a:rPr lang="en-US" dirty="0"/>
              <a:t>for Microsoft Online </a:t>
            </a:r>
            <a:r>
              <a:rPr lang="en-US" dirty="0" smtClean="0"/>
              <a:t>Services</a:t>
            </a:r>
          </a:p>
          <a:p>
            <a:r>
              <a:rPr lang="en-US" dirty="0" smtClean="0"/>
              <a:t>Financially backed</a:t>
            </a:r>
          </a:p>
          <a:p>
            <a:r>
              <a:rPr lang="en-US" dirty="0" smtClean="0"/>
              <a:t>Calculated Monthly</a:t>
            </a:r>
          </a:p>
          <a:p>
            <a:endParaRPr lang="en-US" dirty="0"/>
          </a:p>
        </p:txBody>
      </p:sp>
      <p:sp>
        <p:nvSpPr>
          <p:cNvPr id="3" name="Title 2"/>
          <p:cNvSpPr>
            <a:spLocks noGrp="1"/>
          </p:cNvSpPr>
          <p:nvPr>
            <p:ph type="title"/>
          </p:nvPr>
        </p:nvSpPr>
        <p:spPr/>
        <p:txBody>
          <a:bodyPr/>
          <a:lstStyle/>
          <a:p>
            <a:r>
              <a:rPr lang="en-US" smtClean="0"/>
              <a:t>SLAs</a:t>
            </a:r>
            <a:endParaRPr lang="en-US" dirty="0"/>
          </a:p>
        </p:txBody>
      </p:sp>
      <p:graphicFrame>
        <p:nvGraphicFramePr>
          <p:cNvPr id="5" name="Table 4"/>
          <p:cNvGraphicFramePr>
            <a:graphicFrameLocks noGrp="1"/>
          </p:cNvGraphicFramePr>
          <p:nvPr>
            <p:extLst/>
          </p:nvPr>
        </p:nvGraphicFramePr>
        <p:xfrm>
          <a:off x="314649" y="4335462"/>
          <a:ext cx="11887200" cy="1463040"/>
        </p:xfrm>
        <a:graphic>
          <a:graphicData uri="http://schemas.openxmlformats.org/drawingml/2006/table">
            <a:tbl>
              <a:tblPr firstRow="1" firstCol="1">
                <a:tableStyleId>{125E5076-3810-47DD-B79F-674D7AD40C01}</a:tableStyleId>
              </a:tblPr>
              <a:tblGrid>
                <a:gridCol w="2169788"/>
                <a:gridCol w="3505200"/>
                <a:gridCol w="6212212"/>
              </a:tblGrid>
              <a:tr h="0">
                <a:tc>
                  <a:txBody>
                    <a:bodyPr/>
                    <a:lstStyle/>
                    <a:p>
                      <a:r>
                        <a:rPr lang="en-US" dirty="0"/>
                        <a:t>Azure Service </a:t>
                      </a:r>
                    </a:p>
                  </a:txBody>
                  <a:tcPr anchor="ctr"/>
                </a:tc>
                <a:tc>
                  <a:txBody>
                    <a:bodyPr/>
                    <a:lstStyle/>
                    <a:p>
                      <a:r>
                        <a:rPr lang="en-US" dirty="0"/>
                        <a:t>SLA </a:t>
                      </a:r>
                    </a:p>
                  </a:txBody>
                  <a:tcPr anchor="ctr"/>
                </a:tc>
                <a:tc>
                  <a:txBody>
                    <a:bodyPr/>
                    <a:lstStyle/>
                    <a:p>
                      <a:r>
                        <a:rPr lang="en-US"/>
                        <a:t>Potential Minutes Downtime/Month (30 days) </a:t>
                      </a:r>
                    </a:p>
                  </a:txBody>
                  <a:tcPr anchor="ctr"/>
                </a:tc>
              </a:tr>
              <a:tr h="0">
                <a:tc>
                  <a:txBody>
                    <a:bodyPr/>
                    <a:lstStyle/>
                    <a:p>
                      <a:r>
                        <a:rPr lang="en-US" dirty="0" smtClean="0"/>
                        <a:t>Compute (VMs)</a:t>
                      </a:r>
                      <a:endParaRPr lang="en-US" dirty="0"/>
                    </a:p>
                  </a:txBody>
                  <a:tcPr anchor="ctr"/>
                </a:tc>
                <a:tc>
                  <a:txBody>
                    <a:bodyPr/>
                    <a:lstStyle/>
                    <a:p>
                      <a:r>
                        <a:rPr lang="en-US" dirty="0"/>
                        <a:t>99.95%</a:t>
                      </a:r>
                    </a:p>
                  </a:txBody>
                  <a:tcPr anchor="ctr"/>
                </a:tc>
                <a:tc>
                  <a:txBody>
                    <a:bodyPr/>
                    <a:lstStyle/>
                    <a:p>
                      <a:r>
                        <a:rPr lang="en-US"/>
                        <a:t>21.6</a:t>
                      </a:r>
                    </a:p>
                  </a:txBody>
                  <a:tcPr anchor="ctr"/>
                </a:tc>
              </a:tr>
              <a:tr h="0">
                <a:tc>
                  <a:txBody>
                    <a:bodyPr/>
                    <a:lstStyle/>
                    <a:p>
                      <a:r>
                        <a:rPr lang="en-US"/>
                        <a:t>SQL Database</a:t>
                      </a:r>
                    </a:p>
                  </a:txBody>
                  <a:tcPr anchor="ctr"/>
                </a:tc>
                <a:tc>
                  <a:txBody>
                    <a:bodyPr/>
                    <a:lstStyle/>
                    <a:p>
                      <a:r>
                        <a:rPr lang="en-US" dirty="0" smtClean="0"/>
                        <a:t>99.99%</a:t>
                      </a:r>
                      <a:endParaRPr lang="en-US" dirty="0"/>
                    </a:p>
                  </a:txBody>
                  <a:tcPr anchor="ctr"/>
                </a:tc>
                <a:tc>
                  <a:txBody>
                    <a:bodyPr/>
                    <a:lstStyle/>
                    <a:p>
                      <a:r>
                        <a:rPr lang="en-US" dirty="0" smtClean="0"/>
                        <a:t>4.32</a:t>
                      </a:r>
                      <a:endParaRPr lang="en-US" dirty="0"/>
                    </a:p>
                  </a:txBody>
                  <a:tcPr anchor="ctr"/>
                </a:tc>
              </a:tr>
              <a:tr h="0">
                <a:tc>
                  <a:txBody>
                    <a:bodyPr/>
                    <a:lstStyle/>
                    <a:p>
                      <a:r>
                        <a:rPr lang="en-US"/>
                        <a:t>Storage</a:t>
                      </a:r>
                    </a:p>
                  </a:txBody>
                  <a:tcPr anchor="ctr"/>
                </a:tc>
                <a:tc>
                  <a:txBody>
                    <a:bodyPr/>
                    <a:lstStyle/>
                    <a:p>
                      <a:r>
                        <a:rPr lang="en-US" dirty="0"/>
                        <a:t>99.90%</a:t>
                      </a:r>
                    </a:p>
                  </a:txBody>
                  <a:tcPr anchor="ctr"/>
                </a:tc>
                <a:tc>
                  <a:txBody>
                    <a:bodyPr/>
                    <a:lstStyle/>
                    <a:p>
                      <a:r>
                        <a:rPr lang="en-US" dirty="0"/>
                        <a:t>43.2</a:t>
                      </a:r>
                    </a:p>
                  </a:txBody>
                  <a:tcPr anchor="ctr"/>
                </a:tc>
              </a:tr>
            </a:tbl>
          </a:graphicData>
        </a:graphic>
      </p:graphicFrame>
      <p:sp>
        <p:nvSpPr>
          <p:cNvPr id="6" name="Rectangle 5"/>
          <p:cNvSpPr/>
          <p:nvPr/>
        </p:nvSpPr>
        <p:spPr>
          <a:xfrm>
            <a:off x="273340" y="6164262"/>
            <a:ext cx="6430607" cy="369332"/>
          </a:xfrm>
          <a:prstGeom prst="rect">
            <a:avLst/>
          </a:prstGeom>
        </p:spPr>
        <p:txBody>
          <a:bodyPr wrap="none">
            <a:spAutoFit/>
          </a:bodyPr>
          <a:lstStyle/>
          <a:p>
            <a:r>
              <a:rPr lang="en-US" dirty="0" smtClean="0">
                <a:solidFill>
                  <a:srgbClr val="FFFFFF"/>
                </a:solidFill>
                <a:latin typeface="Segoe UI" panose="020B0502040204020203" pitchFamily="34" charset="0"/>
              </a:rPr>
              <a:t>Details @ http</a:t>
            </a:r>
            <a:r>
              <a:rPr lang="en-US" dirty="0">
                <a:solidFill>
                  <a:srgbClr val="FFFFFF"/>
                </a:solidFill>
                <a:latin typeface="Segoe UI" panose="020B0502040204020203" pitchFamily="34" charset="0"/>
              </a:rPr>
              <a:t>://azure.microsoft.com/en-us/support/legal/sla/</a:t>
            </a:r>
            <a:endParaRPr lang="en-US" dirty="0">
              <a:solidFill>
                <a:srgbClr val="FFFFFF"/>
              </a:solidFill>
            </a:endParaRPr>
          </a:p>
        </p:txBody>
      </p:sp>
    </p:spTree>
    <p:extLst>
      <p:ext uri="{BB962C8B-B14F-4D97-AF65-F5344CB8AC3E}">
        <p14:creationId xmlns:p14="http://schemas.microsoft.com/office/powerpoint/2010/main" val="159247447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en-US" dirty="0" smtClean="0"/>
              <a:t>Example – 3 Tiers</a:t>
            </a:r>
          </a:p>
          <a:p>
            <a:pPr lvl="1"/>
            <a:r>
              <a:rPr lang="en-US" dirty="0" smtClean="0"/>
              <a:t>Azure Traffic Manager - 99.99% SLA</a:t>
            </a:r>
          </a:p>
          <a:p>
            <a:pPr lvl="1"/>
            <a:r>
              <a:rPr lang="en-US" dirty="0" smtClean="0"/>
              <a:t>Web Tier running on 2 VMs in an Availability Set – 99.95% SLA</a:t>
            </a:r>
          </a:p>
          <a:p>
            <a:pPr lvl="1"/>
            <a:r>
              <a:rPr lang="en-US" dirty="0" smtClean="0"/>
              <a:t>DB Tier running on 2 VMs in an Availability SET - </a:t>
            </a:r>
            <a:r>
              <a:rPr lang="en-US" dirty="0"/>
              <a:t>99.95% </a:t>
            </a:r>
            <a:r>
              <a:rPr lang="en-US" dirty="0" smtClean="0"/>
              <a:t>SLA</a:t>
            </a:r>
          </a:p>
          <a:p>
            <a:r>
              <a:rPr lang="en-US" dirty="0" smtClean="0"/>
              <a:t>Total SLA – 99.89% or 47 minutes per 30 day month </a:t>
            </a:r>
          </a:p>
          <a:p>
            <a:pPr lvl="1"/>
            <a:r>
              <a:rPr lang="en-US" dirty="0" smtClean="0"/>
              <a:t>99.99% * 99.95%</a:t>
            </a:r>
            <a:r>
              <a:rPr lang="en-US" dirty="0"/>
              <a:t> * 99.95</a:t>
            </a:r>
            <a:r>
              <a:rPr lang="en-US" dirty="0" smtClean="0"/>
              <a:t>% = 99.89%</a:t>
            </a:r>
            <a:endParaRPr lang="en-US" dirty="0"/>
          </a:p>
        </p:txBody>
      </p:sp>
      <p:sp>
        <p:nvSpPr>
          <p:cNvPr id="3" name="Title 2"/>
          <p:cNvSpPr>
            <a:spLocks noGrp="1"/>
          </p:cNvSpPr>
          <p:nvPr>
            <p:ph type="title"/>
          </p:nvPr>
        </p:nvSpPr>
        <p:spPr/>
        <p:txBody>
          <a:bodyPr/>
          <a:lstStyle/>
          <a:p>
            <a:r>
              <a:rPr lang="en-US" dirty="0" smtClean="0"/>
              <a:t>Composite SLAs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37" y="4923007"/>
            <a:ext cx="360000" cy="336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604" y="4923007"/>
            <a:ext cx="360000" cy="336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809" y="4923007"/>
            <a:ext cx="360000" cy="3360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040" y="5075407"/>
            <a:ext cx="360000" cy="3360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934" y="5075407"/>
            <a:ext cx="360000" cy="3360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79" y="5259007"/>
            <a:ext cx="360000" cy="336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37" y="4868862"/>
            <a:ext cx="780290" cy="780290"/>
          </a:xfrm>
          <a:prstGeom prst="rect">
            <a:avLst/>
          </a:prstGeom>
        </p:spPr>
      </p:pic>
      <p:cxnSp>
        <p:nvCxnSpPr>
          <p:cNvPr id="11" name="Straight Arrow Connector 10"/>
          <p:cNvCxnSpPr/>
          <p:nvPr/>
        </p:nvCxnSpPr>
        <p:spPr>
          <a:xfrm flipV="1">
            <a:off x="6142037" y="5243407"/>
            <a:ext cx="457200" cy="15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42237" y="4685262"/>
            <a:ext cx="685800" cy="313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711450" y="5427007"/>
            <a:ext cx="716587"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195" y="4295117"/>
            <a:ext cx="780290" cy="78029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102" y="5427007"/>
            <a:ext cx="780290" cy="78029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182" y="4294940"/>
            <a:ext cx="780290" cy="78029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182" y="5380207"/>
            <a:ext cx="780290" cy="780290"/>
          </a:xfrm>
          <a:prstGeom prst="rect">
            <a:avLst/>
          </a:prstGeom>
        </p:spPr>
      </p:pic>
      <p:cxnSp>
        <p:nvCxnSpPr>
          <p:cNvPr id="18" name="Straight Arrow Connector 17"/>
          <p:cNvCxnSpPr/>
          <p:nvPr/>
        </p:nvCxnSpPr>
        <p:spPr>
          <a:xfrm>
            <a:off x="9647237" y="4618207"/>
            <a:ext cx="914400" cy="1003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612680" y="4685262"/>
            <a:ext cx="922073" cy="963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652457" y="4618207"/>
            <a:ext cx="90918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647237" y="5770352"/>
            <a:ext cx="9144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8428037" y="4084807"/>
            <a:ext cx="1184643" cy="2362200"/>
          </a:xfrm>
          <a:prstGeom prst="round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bwMode="auto">
          <a:xfrm>
            <a:off x="10508790" y="4062307"/>
            <a:ext cx="1184643" cy="2362200"/>
          </a:xfrm>
          <a:prstGeom prst="round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68542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631763"/>
          </a:xfrm>
        </p:spPr>
        <p:txBody>
          <a:bodyPr/>
          <a:lstStyle/>
          <a:p>
            <a:r>
              <a:rPr lang="en-US" dirty="0"/>
              <a:t>Memory-preserving </a:t>
            </a:r>
            <a:r>
              <a:rPr lang="en-US" dirty="0" smtClean="0"/>
              <a:t>updates</a:t>
            </a:r>
          </a:p>
          <a:p>
            <a:pPr lvl="1"/>
            <a:r>
              <a:rPr lang="en-US" dirty="0" smtClean="0"/>
              <a:t>Guest VM is “paused”, update applied to host, guest is “resumed” and the clock synchronized. Typically around a 30 second blip. </a:t>
            </a:r>
          </a:p>
          <a:p>
            <a:r>
              <a:rPr lang="en-US" dirty="0" smtClean="0"/>
              <a:t>Regular updates of multi-instance VMs</a:t>
            </a:r>
          </a:p>
          <a:p>
            <a:pPr lvl="1"/>
            <a:r>
              <a:rPr lang="en-US" dirty="0" smtClean="0"/>
              <a:t>Guest VM is shut down, update is applied to host, host is rebooted, guest is restarted. </a:t>
            </a:r>
          </a:p>
          <a:p>
            <a:pPr lvl="1"/>
            <a:r>
              <a:rPr lang="en-US" dirty="0"/>
              <a:t>48-hour advanced notification for planned maintenance of virtual machines in the multi-instance </a:t>
            </a:r>
            <a:r>
              <a:rPr lang="en-US" dirty="0" smtClean="0"/>
              <a:t>configuration</a:t>
            </a:r>
          </a:p>
        </p:txBody>
      </p:sp>
      <p:sp>
        <p:nvSpPr>
          <p:cNvPr id="5" name="Title 4"/>
          <p:cNvSpPr>
            <a:spLocks noGrp="1"/>
          </p:cNvSpPr>
          <p:nvPr>
            <p:ph type="title"/>
          </p:nvPr>
        </p:nvSpPr>
        <p:spPr/>
        <p:txBody>
          <a:bodyPr/>
          <a:lstStyle/>
          <a:p>
            <a:r>
              <a:rPr lang="en-US" sz="4400" b="1" dirty="0"/>
              <a:t>Planned maintenance for Azure virtual </a:t>
            </a:r>
            <a:r>
              <a:rPr lang="en-US" sz="4400" b="1" dirty="0" smtClean="0"/>
              <a:t>machines</a:t>
            </a:r>
            <a:endParaRPr lang="en-US" sz="4400" dirty="0"/>
          </a:p>
        </p:txBody>
      </p:sp>
      <p:sp>
        <p:nvSpPr>
          <p:cNvPr id="4" name="Rectangle 3"/>
          <p:cNvSpPr/>
          <p:nvPr/>
        </p:nvSpPr>
        <p:spPr>
          <a:xfrm>
            <a:off x="272274" y="6392862"/>
            <a:ext cx="11889564" cy="369332"/>
          </a:xfrm>
          <a:prstGeom prst="rect">
            <a:avLst/>
          </a:prstGeom>
        </p:spPr>
        <p:txBody>
          <a:bodyPr wrap="square">
            <a:spAutoFit/>
          </a:bodyPr>
          <a:lstStyle/>
          <a:p>
            <a:r>
              <a:rPr lang="en-US" dirty="0" smtClean="0">
                <a:latin typeface="Segoe UI" panose="020B0502040204020203" pitchFamily="34" charset="0"/>
              </a:rPr>
              <a:t>Details @ https</a:t>
            </a:r>
            <a:r>
              <a:rPr lang="en-US" dirty="0">
                <a:latin typeface="Segoe UI" panose="020B0502040204020203" pitchFamily="34" charset="0"/>
              </a:rPr>
              <a:t>://azure.microsoft.com/en-us/documentation/articles/virtual-machines-planned-maintenance/</a:t>
            </a:r>
            <a:endParaRPr lang="en-US" dirty="0"/>
          </a:p>
        </p:txBody>
      </p:sp>
    </p:spTree>
    <p:extLst>
      <p:ext uri="{BB962C8B-B14F-4D97-AF65-F5344CB8AC3E}">
        <p14:creationId xmlns:p14="http://schemas.microsoft.com/office/powerpoint/2010/main" val="40892757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79506">
            <a:off x="8576809" y="-376278"/>
            <a:ext cx="4295775" cy="6981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322" y="-33481"/>
            <a:ext cx="6324600" cy="6981825"/>
          </a:xfrm>
          <a:prstGeom prst="rect">
            <a:avLst/>
          </a:prstGeom>
        </p:spPr>
      </p:pic>
      <p:sp>
        <p:nvSpPr>
          <p:cNvPr id="3" name="Rounded Rectangle 2"/>
          <p:cNvSpPr/>
          <p:nvPr/>
        </p:nvSpPr>
        <p:spPr bwMode="auto">
          <a:xfrm>
            <a:off x="2278505" y="1143000"/>
            <a:ext cx="7824865" cy="4653502"/>
          </a:xfrm>
          <a:prstGeom prst="roundRect">
            <a:avLst>
              <a:gd name="adj" fmla="val 4889"/>
            </a:avLst>
          </a:prstGeom>
          <a:solidFill>
            <a:srgbClr val="29292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2278505" y="1376086"/>
            <a:ext cx="7824866"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Service Fabric</a:t>
            </a:r>
            <a:r>
              <a:rPr lang="en-US" sz="4400" dirty="0" smtClean="0">
                <a:solidFill>
                  <a:srgbClr val="FFFFFF"/>
                </a:solidFill>
                <a:latin typeface="Segoe UI Light"/>
              </a:rPr>
              <a:t/>
            </a:r>
            <a:br>
              <a:rPr lang="en-US" sz="4400" dirty="0" smtClean="0">
                <a:solidFill>
                  <a:srgbClr val="FFFFFF"/>
                </a:solidFill>
                <a:latin typeface="Segoe UI Light"/>
              </a:rPr>
            </a:br>
            <a:r>
              <a:rPr lang="en-US" sz="2800" dirty="0" smtClean="0">
                <a:solidFill>
                  <a:schemeClr val="tx1">
                    <a:lumMod val="65000"/>
                  </a:schemeClr>
                </a:solidFill>
                <a:latin typeface="Segoe UI Light"/>
              </a:rPr>
              <a:t>High-control distributed computing framework</a:t>
            </a:r>
            <a:endParaRPr lang="en-US" sz="1100" dirty="0">
              <a:solidFill>
                <a:schemeClr val="tx1">
                  <a:lumMod val="65000"/>
                </a:schemeClr>
              </a:solidFill>
              <a:latin typeface="Segoe UI Light"/>
            </a:endParaRPr>
          </a:p>
        </p:txBody>
      </p:sp>
      <p:sp>
        <p:nvSpPr>
          <p:cNvPr id="7" name="TextBox 6"/>
          <p:cNvSpPr txBox="1"/>
          <p:nvPr/>
        </p:nvSpPr>
        <p:spPr>
          <a:xfrm>
            <a:off x="2472856" y="3114635"/>
            <a:ext cx="7549602" cy="2449901"/>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Foundation technology we use internally</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stateless + </a:t>
            </a:r>
            <a:r>
              <a:rPr lang="en-US" sz="24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stateful</a:t>
            </a: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microservices</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Enable Hyper-scale, self-healing, orchestration</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Windows Server + Linux</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Multi-cloud support</a:t>
            </a:r>
          </a:p>
        </p:txBody>
      </p:sp>
      <p:cxnSp>
        <p:nvCxnSpPr>
          <p:cNvPr id="5" name="Straight Connector 4"/>
          <p:cNvCxnSpPr/>
          <p:nvPr/>
        </p:nvCxnSpPr>
        <p:spPr>
          <a:xfrm>
            <a:off x="2683565" y="2928427"/>
            <a:ext cx="696733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anim calcmode="lin" valueType="num">
                                      <p:cBhvr>
                                        <p:cTn id="8" dur="10000" fill="hold"/>
                                        <p:tgtEl>
                                          <p:spTgt spid="4"/>
                                        </p:tgtEl>
                                        <p:attrNameLst>
                                          <p:attrName>ppt_x</p:attrName>
                                        </p:attrNameLst>
                                      </p:cBhvr>
                                      <p:tavLst>
                                        <p:tav tm="0">
                                          <p:val>
                                            <p:strVal val="#ppt_x"/>
                                          </p:val>
                                        </p:tav>
                                        <p:tav tm="100000">
                                          <p:val>
                                            <p:strVal val="#ppt_x"/>
                                          </p:val>
                                        </p:tav>
                                      </p:tavLst>
                                    </p:anim>
                                    <p:anim calcmode="lin" valueType="num">
                                      <p:cBhvr>
                                        <p:cTn id="9" dur="10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0"/>
                                        <p:tgtEl>
                                          <p:spTgt spid="6"/>
                                        </p:tgtEl>
                                      </p:cBhvr>
                                    </p:animEffect>
                                    <p:anim calcmode="lin" valueType="num">
                                      <p:cBhvr>
                                        <p:cTn id="13" dur="10000" fill="hold"/>
                                        <p:tgtEl>
                                          <p:spTgt spid="6"/>
                                        </p:tgtEl>
                                        <p:attrNameLst>
                                          <p:attrName>ppt_x</p:attrName>
                                        </p:attrNameLst>
                                      </p:cBhvr>
                                      <p:tavLst>
                                        <p:tav tm="0">
                                          <p:val>
                                            <p:strVal val="#ppt_x"/>
                                          </p:val>
                                        </p:tav>
                                        <p:tav tm="100000">
                                          <p:val>
                                            <p:strVal val="#ppt_x"/>
                                          </p:val>
                                        </p:tav>
                                      </p:tavLst>
                                    </p:anim>
                                    <p:anim calcmode="lin" valueType="num">
                                      <p:cBhvr>
                                        <p:cTn id="14" dur="10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8" fill="hold" nodeType="withEffect">
                                  <p:stCondLst>
                                    <p:cond delay="225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Azure Service Fabric</a:t>
            </a:r>
            <a:br>
              <a:rPr lang="en-US" dirty="0" smtClean="0"/>
            </a:br>
            <a:r>
              <a:rPr lang="en-US" sz="2800" dirty="0" smtClean="0"/>
              <a:t>A platform for reliable, </a:t>
            </a:r>
            <a:r>
              <a:rPr lang="en-US" sz="2800" dirty="0" err="1" smtClean="0"/>
              <a:t>hyperscale</a:t>
            </a:r>
            <a:r>
              <a:rPr lang="en-US" sz="2800" dirty="0" smtClean="0"/>
              <a:t>, </a:t>
            </a:r>
            <a:r>
              <a:rPr lang="en-US" sz="2800" dirty="0" err="1" smtClean="0"/>
              <a:t>microservice</a:t>
            </a:r>
            <a:r>
              <a:rPr lang="en-US" sz="2800" dirty="0" smtClean="0"/>
              <a:t>-based applications</a:t>
            </a:r>
            <a:endParaRPr lang="en-US" sz="2800" dirty="0"/>
          </a:p>
        </p:txBody>
      </p:sp>
      <p:sp>
        <p:nvSpPr>
          <p:cNvPr id="356" name="Right Arrow 355"/>
          <p:cNvSpPr/>
          <p:nvPr/>
        </p:nvSpPr>
        <p:spPr>
          <a:xfrm rot="5400000">
            <a:off x="1769034" y="3490561"/>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7" name="Right Arrow 356"/>
          <p:cNvSpPr/>
          <p:nvPr/>
        </p:nvSpPr>
        <p:spPr>
          <a:xfrm rot="5400000">
            <a:off x="5947419" y="346943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8" name="Right Arrow 357"/>
          <p:cNvSpPr/>
          <p:nvPr/>
        </p:nvSpPr>
        <p:spPr>
          <a:xfrm rot="5400000">
            <a:off x="10060454" y="347830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grpSp>
        <p:nvGrpSpPr>
          <p:cNvPr id="360" name="Group 359"/>
          <p:cNvGrpSpPr/>
          <p:nvPr/>
        </p:nvGrpSpPr>
        <p:grpSpPr>
          <a:xfrm>
            <a:off x="755654" y="4099888"/>
            <a:ext cx="2551986" cy="2057157"/>
            <a:chOff x="967123" y="3315404"/>
            <a:chExt cx="2551986" cy="2057157"/>
          </a:xfrm>
        </p:grpSpPr>
        <p:sp>
          <p:nvSpPr>
            <p:cNvPr id="361" name="Rectangle 360"/>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Azure</a:t>
              </a:r>
              <a:r>
                <a:rPr lang="en-US" sz="2400" kern="0" dirty="0" smtClean="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6290" y="4099888"/>
            <a:ext cx="2551986" cy="2092284"/>
            <a:chOff x="8577887" y="3302049"/>
            <a:chExt cx="2551986" cy="2092284"/>
          </a:xfrm>
        </p:grpSpPr>
        <p:sp>
          <p:nvSpPr>
            <p:cNvPr id="366" name="Rectangle 365"/>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Hosted Clouds</a:t>
              </a:r>
            </a:p>
          </p:txBody>
        </p:sp>
        <p:sp>
          <p:nvSpPr>
            <p:cNvPr id="367" name="Rectangle 366"/>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8" name="Rectangle 367"/>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9" name="Picture 368"/>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smtClea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grpSp>
        <p:nvGrpSpPr>
          <p:cNvPr id="682" name="Group 681"/>
          <p:cNvGrpSpPr/>
          <p:nvPr/>
        </p:nvGrpSpPr>
        <p:grpSpPr>
          <a:xfrm>
            <a:off x="3691814" y="3828532"/>
            <a:ext cx="4856898" cy="282082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Private Clouds</a:t>
                </a:r>
                <a:endParaRPr lang="en-US" sz="1400" kern="0" dirty="0" smtClean="0">
                  <a:solidFill>
                    <a:srgbClr val="FFFFFF"/>
                  </a:solidFill>
                  <a:latin typeface="Segoe UI Light"/>
                </a:endParaRPr>
              </a:p>
            </p:txBody>
          </p:sp>
          <p:sp>
            <p:nvSpPr>
              <p:cNvPr id="687" name="Rectangle 686"/>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688" name="Rectangle 687"/>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grpSp>
      </p:gr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smtClean="0">
                <a:solidFill>
                  <a:srgbClr val="FFFFFF"/>
                </a:solidFill>
                <a:latin typeface="Segoe UI Light"/>
              </a:rPr>
              <a:t>Hyper-Scale</a:t>
            </a:r>
            <a:endParaRPr lang="en-US" sz="1200" b="1" dirty="0">
              <a:solidFill>
                <a:srgbClr val="FFFFFF"/>
              </a:solidFill>
              <a:latin typeface="Segoe UI Light"/>
            </a:endParaRP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smtClea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smtClean="0">
                <a:solidFill>
                  <a:srgbClr val="FFFFFF"/>
                </a:solidFill>
                <a:latin typeface="Segoe UI Light"/>
              </a:rPr>
              <a:t>Replication </a:t>
            </a:r>
            <a:r>
              <a:rPr lang="en-US" sz="1200" b="1" dirty="0">
                <a:solidFill>
                  <a:srgbClr val="FFFFFF"/>
                </a:solidFill>
                <a:latin typeface="Segoe UI Light"/>
              </a:rPr>
              <a:t>&amp;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smtClean="0">
                <a:solidFill>
                  <a:srgbClr val="FFFFFF"/>
                </a:solidFill>
                <a:latin typeface="Segoe UI Light"/>
              </a:rPr>
              <a:t>Simple </a:t>
            </a:r>
            <a:r>
              <a:rPr lang="en-US" sz="1200" b="1" dirty="0">
                <a:solidFill>
                  <a:srgbClr val="FFFFFF"/>
                </a:solidFill>
                <a:latin typeface="Segoe UI Light"/>
              </a:rPr>
              <a:t>programming </a:t>
            </a:r>
            <a:r>
              <a:rPr lang="en-US" sz="1200" b="1" dirty="0" smtClean="0">
                <a:solidFill>
                  <a:srgbClr val="FFFFFF"/>
                </a:solidFill>
                <a:latin typeface="Segoe UI Light"/>
              </a:rPr>
              <a:t>models</a:t>
            </a:r>
            <a:endParaRPr lang="en-US" sz="1200" b="1" dirty="0">
              <a:solidFill>
                <a:srgbClr val="FFFFFF"/>
              </a:solidFill>
              <a:latin typeface="Segoe UI Light"/>
            </a:endParaRPr>
          </a:p>
        </p:txBody>
      </p:sp>
      <p:sp>
        <p:nvSpPr>
          <p:cNvPr id="701" name="TextBox 700"/>
          <p:cNvSpPr txBox="1"/>
          <p:nvPr/>
        </p:nvSpPr>
        <p:spPr>
          <a:xfrm>
            <a:off x="8952628" y="3152677"/>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Load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smtClean="0">
                <a:solidFill>
                  <a:srgbClr val="FFFFFF"/>
                </a:solidFill>
                <a:latin typeface="Segoe UI Light"/>
              </a:rPr>
              <a:t>Data </a:t>
            </a:r>
            <a:r>
              <a:rPr lang="en-US" sz="1200" b="1" dirty="0">
                <a:solidFill>
                  <a:srgbClr val="FFFFFF"/>
                </a:solidFill>
                <a:latin typeface="Segoe UI Light"/>
              </a:rPr>
              <a:t>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spTree>
    <p:extLst>
      <p:ext uri="{BB962C8B-B14F-4D97-AF65-F5344CB8AC3E}">
        <p14:creationId xmlns:p14="http://schemas.microsoft.com/office/powerpoint/2010/main" val="380908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74858" y="4714138"/>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17" name="Rounded Rectangle 16"/>
          <p:cNvSpPr/>
          <p:nvPr/>
        </p:nvSpPr>
        <p:spPr bwMode="auto">
          <a:xfrm>
            <a:off x="579437" y="4288470"/>
            <a:ext cx="1051295" cy="229522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93770" y="906462"/>
            <a:ext cx="1051295" cy="235080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24605"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21749"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14510" y="115039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24605"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42933"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2933" y="1915249"/>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4605"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42933"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42933" y="2657260"/>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7092"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420"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420" y="4579701"/>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7092"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794"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374" y="5332880"/>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7092" y="6066032"/>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907735" y="6083749"/>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27045" y="6075093"/>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5515" y="115674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33769" y="1917978"/>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41200"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9466" y="3244722"/>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App1</a:t>
            </a:r>
          </a:p>
        </p:txBody>
      </p:sp>
      <p:sp>
        <p:nvSpPr>
          <p:cNvPr id="44" name="TextBox 43"/>
          <p:cNvSpPr txBox="1"/>
          <p:nvPr/>
        </p:nvSpPr>
        <p:spPr>
          <a:xfrm>
            <a:off x="564308" y="6466738"/>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App2</a:t>
            </a:r>
          </a:p>
        </p:txBody>
      </p:sp>
      <p:sp>
        <p:nvSpPr>
          <p:cNvPr id="39" name="Hexagon 38"/>
          <p:cNvSpPr/>
          <p:nvPr/>
        </p:nvSpPr>
        <p:spPr bwMode="auto">
          <a:xfrm>
            <a:off x="908485" y="4575083"/>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515" y="5328262"/>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917390" y="6083968"/>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302673" y="-84138"/>
            <a:ext cx="11889564" cy="917575"/>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24537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538" y="1163997"/>
            <a:ext cx="8058442" cy="5463623"/>
            <a:chOff x="-785385" y="830262"/>
            <a:chExt cx="10316409" cy="699452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grpSp>
        <p:nvGrpSpPr>
          <p:cNvPr id="14" name="Group 13"/>
          <p:cNvGrpSpPr/>
          <p:nvPr/>
        </p:nvGrpSpPr>
        <p:grpSpPr>
          <a:xfrm>
            <a:off x="8318001" y="2548230"/>
            <a:ext cx="3966072" cy="2455477"/>
            <a:chOff x="5968927" y="1769168"/>
            <a:chExt cx="6459583" cy="2407548"/>
          </a:xfrm>
        </p:grpSpPr>
        <p:sp>
          <p:nvSpPr>
            <p:cNvPr id="15" name="Text Placeholder 25"/>
            <p:cNvSpPr txBox="1">
              <a:spLocks/>
            </p:cNvSpPr>
            <p:nvPr/>
          </p:nvSpPr>
          <p:spPr bwMode="ltGray">
            <a:xfrm>
              <a:off x="6127803" y="1769168"/>
              <a:ext cx="5860165"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algn="ctr" defTabSz="913991">
                <a:lnSpc>
                  <a:spcPts val="6799"/>
                </a:lnSpc>
                <a:defRPr/>
              </a:pPr>
              <a:r>
                <a:rPr lang="en-US" sz="5400" dirty="0">
                  <a:solidFill>
                    <a:srgbClr val="FFFFFF"/>
                  </a:solidFill>
                  <a:latin typeface="Segoe UI Light"/>
                </a:rPr>
                <a:t>Get started</a:t>
              </a:r>
            </a:p>
          </p:txBody>
        </p:sp>
        <p:sp>
          <p:nvSpPr>
            <p:cNvPr id="22" name="Text Placeholder 4"/>
            <p:cNvSpPr txBox="1">
              <a:spLocks/>
            </p:cNvSpPr>
            <p:nvPr/>
          </p:nvSpPr>
          <p:spPr>
            <a:xfrm>
              <a:off x="5968927" y="2763841"/>
              <a:ext cx="6459583"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11C1FF"/>
                  </a:solidFill>
                  <a:latin typeface="+mj-lt"/>
                </a:rPr>
                <a:t>Visit azure.microsoft.com</a:t>
              </a:r>
            </a:p>
          </p:txBody>
        </p:sp>
      </p:grpSp>
    </p:spTree>
    <p:extLst>
      <p:ext uri="{BB962C8B-B14F-4D97-AF65-F5344CB8AC3E}">
        <p14:creationId xmlns:p14="http://schemas.microsoft.com/office/powerpoint/2010/main" val="1914939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2464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5781" y="4403819"/>
            <a:ext cx="3052321"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&gt;40</a:t>
            </a:r>
            <a:r>
              <a:rPr lang="en-US" sz="3672" dirty="0" smtClean="0">
                <a:gradFill>
                  <a:gsLst>
                    <a:gs pos="0">
                      <a:schemeClr val="tx1"/>
                    </a:gs>
                    <a:gs pos="100000">
                      <a:schemeClr val="tx1"/>
                    </a:gs>
                  </a:gsLst>
                  <a:lin ang="5400000" scaled="0"/>
                </a:gradFill>
                <a:latin typeface="+mj-lt"/>
                <a:cs typeface="Segoe UI Semibold" panose="020B0702040204020203" pitchFamily="34" charset="0"/>
              </a:rPr>
              <a:t>%</a:t>
            </a:r>
            <a:endParaRPr lang="en-US" sz="4896"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Revenue from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Start-ups and ISVs</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9049"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&gt;90,000     </a:t>
            </a:r>
            <a:endParaRPr lang="en-US" sz="59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New Azure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customer subscriptions/month</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115120"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425"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068"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a:gradFill>
                  <a:gsLst>
                    <a:gs pos="0">
                      <a:schemeClr val="tx1"/>
                    </a:gs>
                    <a:gs pos="100000">
                      <a:schemeClr val="tx1"/>
                    </a:gs>
                  </a:gsLst>
                  <a:lin ang="5400000" scaled="0"/>
                </a:gradFill>
                <a:latin typeface="+mj-lt"/>
                <a:cs typeface="Segoe UI Semibold" panose="020B0702040204020203" pitchFamily="34" charset="0"/>
              </a:rPr>
              <a:t>1.4</a:t>
            </a:r>
            <a:r>
              <a:rPr lang="en-US" sz="2400" dirty="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en-US" sz="2000" dirty="0">
                <a:solidFill>
                  <a:schemeClr val="tx1">
                    <a:lumMod val="65000"/>
                  </a:schemeClr>
                </a:solidFill>
                <a:latin typeface="Segoe UI Semilight" panose="020B0402040204020203" pitchFamily="34" charset="0"/>
                <a:cs typeface="Segoe UI Semilight" panose="020B0402040204020203" pitchFamily="34" charset="0"/>
              </a:rPr>
              <a:t>databases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613"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&gt;50</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smtClean="0">
                <a:gradFill>
                  <a:gsLst>
                    <a:gs pos="0">
                      <a:schemeClr val="tx1"/>
                    </a:gs>
                    <a:gs pos="100000">
                      <a:schemeClr val="tx1"/>
                    </a:gs>
                  </a:gsLst>
                  <a:lin ang="5400000" scaled="0"/>
                </a:gradFill>
                <a:latin typeface="+mj-lt"/>
                <a:cs typeface="Segoe UI Semibold" panose="020B0702040204020203" pitchFamily="34" charset="0"/>
              </a:rPr>
              <a:t>Trillion</a:t>
            </a:r>
            <a:endParaRPr lang="en-US" sz="3600"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Storage objects</a:t>
            </a:r>
            <a:r>
              <a:rPr lang="en-US" sz="2000" dirty="0">
                <a:solidFill>
                  <a:schemeClr val="tx1">
                    <a:lumMod val="65000"/>
                  </a:schemeClr>
                </a:solidFill>
                <a:latin typeface="Segoe UI Semilight" panose="020B0402040204020203" pitchFamily="34" charset="0"/>
                <a:cs typeface="Segoe UI Semilight" panose="020B0402040204020203" pitchFamily="34" charset="0"/>
              </a:rPr>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309" y="4403819"/>
            <a:ext cx="4185116"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smtClean="0">
                <a:gradFill>
                  <a:gsLst>
                    <a:gs pos="0">
                      <a:schemeClr val="tx1"/>
                    </a:gs>
                    <a:gs pos="100000">
                      <a:schemeClr val="tx1"/>
                    </a:gs>
                  </a:gsLst>
                  <a:lin ang="5400000" scaled="0"/>
                </a:gradFill>
                <a:latin typeface="+mj-lt"/>
                <a:cs typeface="Segoe UI Semibold" panose="020B0702040204020203" pitchFamily="34" charset="0"/>
              </a:rPr>
              <a:t>3</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Developers registered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with Visual </a:t>
            </a:r>
            <a:r>
              <a:rPr lang="en-US" sz="2000" dirty="0">
                <a:solidFill>
                  <a:schemeClr val="tx1">
                    <a:lumMod val="65000"/>
                  </a:schemeClr>
                </a:solidFill>
                <a:latin typeface="Segoe UI Semilight" panose="020B0402040204020203" pitchFamily="34" charset="0"/>
                <a:cs typeface="Segoe UI Semilight" panose="020B0402040204020203" pitchFamily="34" charset="0"/>
              </a:rPr>
              <a:t>Studio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Online</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9049" y="4403819"/>
            <a:ext cx="3851598" cy="2111177"/>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425</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Directory Users</a:t>
            </a:r>
          </a:p>
          <a:p>
            <a:pPr algn="ctr">
              <a:lnSpc>
                <a:spcPct val="90000"/>
              </a:lnSpc>
              <a:spcAft>
                <a:spcPts val="600"/>
              </a:spcAft>
            </a:pPr>
            <a:endParaRPr lang="en-US" sz="20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35" y="220779"/>
            <a:ext cx="622574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chemeClr val="bg2">
                    <a:lumMod val="60000"/>
                    <a:lumOff val="40000"/>
                  </a:schemeClr>
                </a:solidFill>
                <a:latin typeface="+mj-lt"/>
              </a:rPr>
              <a:t>Azure momentum</a:t>
            </a:r>
          </a:p>
        </p:txBody>
      </p:sp>
      <p:cxnSp>
        <p:nvCxnSpPr>
          <p:cNvPr id="20" name="Straight Connector 19"/>
          <p:cNvCxnSpPr/>
          <p:nvPr/>
        </p:nvCxnSpPr>
        <p:spPr>
          <a:xfrm>
            <a:off x="0" y="1518668"/>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0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690473"/>
            <a:ext cx="2783013" cy="2785731"/>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3"/>
          <a:srcRect t="3510"/>
          <a:stretch/>
        </p:blipFill>
        <p:spPr>
          <a:xfrm>
            <a:off x="8852999" y="2659062"/>
            <a:ext cx="2906187" cy="2817142"/>
          </a:xfrm>
          <a:prstGeom prst="rect">
            <a:avLst/>
          </a:prstGeom>
        </p:spPr>
      </p:pic>
      <p:pic>
        <p:nvPicPr>
          <p:cNvPr id="10" name="Picture 9"/>
          <p:cNvPicPr>
            <a:picLocks noChangeAspect="1"/>
          </p:cNvPicPr>
          <p:nvPr/>
        </p:nvPicPr>
        <p:blipFill rotWithShape="1">
          <a:blip r:embed="rId4"/>
          <a:srcRect t="3524"/>
          <a:stretch/>
        </p:blipFill>
        <p:spPr>
          <a:xfrm>
            <a:off x="6231283" y="2690473"/>
            <a:ext cx="2744890" cy="2785730"/>
          </a:xfrm>
          <a:prstGeom prst="rect">
            <a:avLst/>
          </a:prstGeom>
        </p:spPr>
      </p:pic>
      <p:pic>
        <p:nvPicPr>
          <p:cNvPr id="11" name="Picture 10"/>
          <p:cNvPicPr>
            <a:picLocks noChangeAspect="1"/>
          </p:cNvPicPr>
          <p:nvPr/>
        </p:nvPicPr>
        <p:blipFill rotWithShape="1">
          <a:blip r:embed="rId5"/>
          <a:srcRect t="3123"/>
          <a:stretch/>
        </p:blipFill>
        <p:spPr>
          <a:xfrm>
            <a:off x="546364" y="2681332"/>
            <a:ext cx="2921899" cy="2804012"/>
          </a:xfrm>
          <a:prstGeom prst="rect">
            <a:avLst/>
          </a:prstGeom>
        </p:spPr>
      </p:pic>
    </p:spTree>
    <p:extLst>
      <p:ext uri="{BB962C8B-B14F-4D97-AF65-F5344CB8AC3E}">
        <p14:creationId xmlns:p14="http://schemas.microsoft.com/office/powerpoint/2010/main" val="28505618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658824" y="1000607"/>
            <a:ext cx="3267682" cy="5835956"/>
            <a:chOff x="6526460" y="980728"/>
            <a:chExt cx="3204356" cy="5722857"/>
          </a:xfrm>
        </p:grpSpPr>
        <p:sp>
          <p:nvSpPr>
            <p:cNvPr id="201" name="Rectangle 200"/>
            <p:cNvSpPr/>
            <p:nvPr/>
          </p:nvSpPr>
          <p:spPr>
            <a:xfrm>
              <a:off x="6526460" y="980728"/>
              <a:ext cx="3204356" cy="5317521"/>
            </a:xfrm>
            <a:prstGeom prst="rect">
              <a:avLst/>
            </a:prstGeom>
            <a:gradFill flip="none" rotWithShape="1">
              <a:gsLst>
                <a:gs pos="29000">
                  <a:srgbClr val="B0C6D6">
                    <a:alpha val="87000"/>
                  </a:srgbClr>
                </a:gs>
                <a:gs pos="15916">
                  <a:srgbClr val="97BAD4"/>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10" name="TextBox 209"/>
            <p:cNvSpPr txBox="1"/>
            <p:nvPr/>
          </p:nvSpPr>
          <p:spPr>
            <a:xfrm>
              <a:off x="6526460" y="6334253"/>
              <a:ext cx="3204356" cy="369332"/>
            </a:xfrm>
            <a:prstGeom prst="rect">
              <a:avLst/>
            </a:prstGeom>
            <a:gradFill flip="none" rotWithShape="1">
              <a:gsLst>
                <a:gs pos="2000">
                  <a:srgbClr val="B0C6D6">
                    <a:alpha val="87000"/>
                  </a:srgbClr>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Off-Premises Datacenter</a:t>
              </a:r>
            </a:p>
          </p:txBody>
        </p:sp>
      </p:grpSp>
      <p:grpSp>
        <p:nvGrpSpPr>
          <p:cNvPr id="3" name="Group 2"/>
          <p:cNvGrpSpPr/>
          <p:nvPr/>
        </p:nvGrpSpPr>
        <p:grpSpPr>
          <a:xfrm>
            <a:off x="1738942" y="2178967"/>
            <a:ext cx="3267682" cy="4619806"/>
            <a:chOff x="1701924" y="2136252"/>
            <a:chExt cx="3204356" cy="4530276"/>
          </a:xfrm>
        </p:grpSpPr>
        <p:sp>
          <p:nvSpPr>
            <p:cNvPr id="7" name="Rectangle 6"/>
            <p:cNvSpPr/>
            <p:nvPr/>
          </p:nvSpPr>
          <p:spPr>
            <a:xfrm>
              <a:off x="1701924" y="2136252"/>
              <a:ext cx="3204356" cy="4163776"/>
            </a:xfrm>
            <a:prstGeom prst="rect">
              <a:avLst/>
            </a:prstGeom>
            <a:ln w="12700">
              <a:noFill/>
              <a:tailEnd type="stealth" w="lg" len="lg"/>
            </a:ln>
          </p:spPr>
          <p:style>
            <a:lnRef idx="1">
              <a:schemeClr val="accent1"/>
            </a:lnRef>
            <a:fillRef idx="1003">
              <a:schemeClr val="dk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174" name="TextBox 173"/>
            <p:cNvSpPr txBox="1"/>
            <p:nvPr/>
          </p:nvSpPr>
          <p:spPr>
            <a:xfrm>
              <a:off x="1701924" y="6297196"/>
              <a:ext cx="3204356" cy="369332"/>
            </a:xfrm>
            <a:prstGeom prst="rect">
              <a:avLst/>
            </a:prstGeom>
            <a:gradFill flip="none" rotWithShape="1">
              <a:gsLst>
                <a:gs pos="2000">
                  <a:schemeClr val="tx2">
                    <a:lumMod val="75000"/>
                  </a:schemeClr>
                </a:gs>
                <a:gs pos="100000">
                  <a:schemeClr val="tx2">
                    <a:lumMod val="25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On-Premises Datacenter</a:t>
              </a:r>
            </a:p>
          </p:txBody>
        </p:sp>
      </p:grpSp>
      <p:grpSp>
        <p:nvGrpSpPr>
          <p:cNvPr id="8" name="Group 7"/>
          <p:cNvGrpSpPr/>
          <p:nvPr/>
        </p:nvGrpSpPr>
        <p:grpSpPr>
          <a:xfrm>
            <a:off x="1849089" y="3547737"/>
            <a:ext cx="3084105" cy="2629761"/>
            <a:chOff x="1809936" y="3478495"/>
            <a:chExt cx="3024336" cy="257879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36" y="3478495"/>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Rounded Rectangle 190"/>
            <p:cNvSpPr/>
            <p:nvPr/>
          </p:nvSpPr>
          <p:spPr>
            <a:xfrm>
              <a:off x="1967053" y="3651769"/>
              <a:ext cx="2651195" cy="2405523"/>
            </a:xfrm>
            <a:prstGeom prst="roundRect">
              <a:avLst>
                <a:gd name="adj" fmla="val 6108"/>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grpSp>
      <p:sp>
        <p:nvSpPr>
          <p:cNvPr id="2" name="Title 1"/>
          <p:cNvSpPr>
            <a:spLocks noGrp="1"/>
          </p:cNvSpPr>
          <p:nvPr>
            <p:ph type="title"/>
          </p:nvPr>
        </p:nvSpPr>
        <p:spPr/>
        <p:txBody>
          <a:bodyPr/>
          <a:lstStyle/>
          <a:p>
            <a:r>
              <a:rPr lang="en-US" dirty="0" smtClean="0"/>
              <a:t>Datacenters Today</a:t>
            </a:r>
            <a:br>
              <a:rPr lang="en-US" dirty="0" smtClean="0"/>
            </a:br>
            <a:r>
              <a:rPr lang="en-US" sz="3199" dirty="0">
                <a:gradFill>
                  <a:gsLst>
                    <a:gs pos="1250">
                      <a:schemeClr val="tx2"/>
                    </a:gs>
                    <a:gs pos="99000">
                      <a:schemeClr val="tx2"/>
                    </a:gs>
                  </a:gsLst>
                  <a:lin ang="5400000" scaled="0"/>
                </a:gradFill>
              </a:rPr>
              <a:t>A contemporary view</a:t>
            </a:r>
          </a:p>
        </p:txBody>
      </p:sp>
      <p:grpSp>
        <p:nvGrpSpPr>
          <p:cNvPr id="5" name="Group 4"/>
          <p:cNvGrpSpPr/>
          <p:nvPr/>
        </p:nvGrpSpPr>
        <p:grpSpPr>
          <a:xfrm>
            <a:off x="2438646" y="3759145"/>
            <a:ext cx="1833668" cy="2198060"/>
            <a:chOff x="2388069" y="3685807"/>
            <a:chExt cx="1798132" cy="2155461"/>
          </a:xfrm>
        </p:grpSpPr>
        <p:sp>
          <p:nvSpPr>
            <p:cNvPr id="200" name="Rectangle 199"/>
            <p:cNvSpPr/>
            <p:nvPr/>
          </p:nvSpPr>
          <p:spPr>
            <a:xfrm>
              <a:off x="2566020" y="41202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96" name="Rectangle 95"/>
            <p:cNvSpPr/>
            <p:nvPr/>
          </p:nvSpPr>
          <p:spPr>
            <a:xfrm>
              <a:off x="2388069" y="5470607"/>
              <a:ext cx="1798132"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112" name="Rectangle 111"/>
            <p:cNvSpPr/>
            <p:nvPr/>
          </p:nvSpPr>
          <p:spPr>
            <a:xfrm>
              <a:off x="2422004" y="39678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115" name="TextBox 114"/>
            <p:cNvSpPr txBox="1"/>
            <p:nvPr/>
          </p:nvSpPr>
          <p:spPr>
            <a:xfrm>
              <a:off x="2449885" y="3685807"/>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grpSp>
      <p:grpSp>
        <p:nvGrpSpPr>
          <p:cNvPr id="6" name="Group 5"/>
          <p:cNvGrpSpPr/>
          <p:nvPr/>
        </p:nvGrpSpPr>
        <p:grpSpPr>
          <a:xfrm>
            <a:off x="2596333" y="4158143"/>
            <a:ext cx="1308827" cy="1045480"/>
            <a:chOff x="2542699" y="4077072"/>
            <a:chExt cx="1283462" cy="1025219"/>
          </a:xfrm>
        </p:grpSpPr>
        <p:sp>
          <p:nvSpPr>
            <p:cNvPr id="84" name="Rectangle 83"/>
            <p:cNvSpPr/>
            <p:nvPr/>
          </p:nvSpPr>
          <p:spPr>
            <a:xfrm>
              <a:off x="2542699" y="4580546"/>
              <a:ext cx="1283462" cy="52174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87" name="Oval 86"/>
            <p:cNvSpPr/>
            <p:nvPr/>
          </p:nvSpPr>
          <p:spPr>
            <a:xfrm>
              <a:off x="2542699" y="4077072"/>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90" name="TextBox 89"/>
            <p:cNvSpPr txBox="1"/>
            <p:nvPr/>
          </p:nvSpPr>
          <p:spPr>
            <a:xfrm>
              <a:off x="2542699" y="4143053"/>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grpSp>
        <p:nvGrpSpPr>
          <p:cNvPr id="24" name="Group 23"/>
          <p:cNvGrpSpPr/>
          <p:nvPr/>
        </p:nvGrpSpPr>
        <p:grpSpPr>
          <a:xfrm>
            <a:off x="6768971" y="2345812"/>
            <a:ext cx="3084105" cy="2626298"/>
            <a:chOff x="6634472" y="2299864"/>
            <a:chExt cx="3024336" cy="2575401"/>
          </a:xfrm>
        </p:grpSpPr>
        <p:pic>
          <p:nvPicPr>
            <p:cNvPr id="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472" y="2299864"/>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ounded Rectangle 213"/>
            <p:cNvSpPr/>
            <p:nvPr/>
          </p:nvSpPr>
          <p:spPr>
            <a:xfrm>
              <a:off x="6791589" y="2473138"/>
              <a:ext cx="2651196" cy="2402127"/>
            </a:xfrm>
            <a:prstGeom prst="roundRect">
              <a:avLst>
                <a:gd name="adj" fmla="val 6093"/>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sp>
          <p:nvSpPr>
            <p:cNvPr id="203" name="Rectangle 202"/>
            <p:cNvSpPr/>
            <p:nvPr/>
          </p:nvSpPr>
          <p:spPr>
            <a:xfrm>
              <a:off x="7390556" y="29416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4" name="Rectangle 203"/>
            <p:cNvSpPr/>
            <p:nvPr/>
          </p:nvSpPr>
          <p:spPr>
            <a:xfrm>
              <a:off x="7104593" y="4291976"/>
              <a:ext cx="2014156"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205" name="Rectangle 204"/>
            <p:cNvSpPr/>
            <p:nvPr/>
          </p:nvSpPr>
          <p:spPr>
            <a:xfrm>
              <a:off x="7246540" y="27892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6" name="TextBox 205"/>
            <p:cNvSpPr txBox="1"/>
            <p:nvPr/>
          </p:nvSpPr>
          <p:spPr>
            <a:xfrm>
              <a:off x="7274421" y="2507176"/>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sp>
          <p:nvSpPr>
            <p:cNvPr id="207" name="Rectangle 206"/>
            <p:cNvSpPr/>
            <p:nvPr/>
          </p:nvSpPr>
          <p:spPr>
            <a:xfrm>
              <a:off x="7367235" y="3396986"/>
              <a:ext cx="1283462" cy="53607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208" name="Oval 207"/>
            <p:cNvSpPr/>
            <p:nvPr/>
          </p:nvSpPr>
          <p:spPr>
            <a:xfrm>
              <a:off x="7367235" y="2852936"/>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209" name="TextBox 208"/>
            <p:cNvSpPr txBox="1"/>
            <p:nvPr/>
          </p:nvSpPr>
          <p:spPr>
            <a:xfrm>
              <a:off x="7367235" y="2934970"/>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sp>
        <p:nvSpPr>
          <p:cNvPr id="212" name="Rounded Rectangle 211"/>
          <p:cNvSpPr/>
          <p:nvPr/>
        </p:nvSpPr>
        <p:spPr>
          <a:xfrm>
            <a:off x="6929192" y="1220899"/>
            <a:ext cx="2703591" cy="89086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smtClean="0">
                <a:solidFill>
                  <a:srgbClr val="FFFFFF"/>
                </a:solidFill>
              </a:rPr>
              <a:t>Service Provider Cloud</a:t>
            </a:r>
            <a:endParaRPr lang="en-US" sz="1632" b="1" i="1" dirty="0">
              <a:solidFill>
                <a:srgbClr val="FFFFFF"/>
              </a:solidFill>
            </a:endParaRPr>
          </a:p>
        </p:txBody>
      </p:sp>
      <p:cxnSp>
        <p:nvCxnSpPr>
          <p:cNvPr id="55" name="Straight Arrow Connector 54"/>
          <p:cNvCxnSpPr/>
          <p:nvPr/>
        </p:nvCxnSpPr>
        <p:spPr>
          <a:xfrm>
            <a:off x="3361105" y="3317018"/>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42813" y="2422824"/>
            <a:ext cx="2459941" cy="890862"/>
          </a:xfrm>
          <a:prstGeom prst="roundRect">
            <a:avLst>
              <a:gd name="adj" fmla="val 1107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a:solidFill>
                  <a:srgbClr val="FFFFFF"/>
                </a:solidFill>
              </a:rPr>
              <a:t>Private Cloud</a:t>
            </a:r>
          </a:p>
        </p:txBody>
      </p:sp>
      <p:cxnSp>
        <p:nvCxnSpPr>
          <p:cNvPr id="58" name="Straight Arrow Connector 57"/>
          <p:cNvCxnSpPr/>
          <p:nvPr/>
        </p:nvCxnSpPr>
        <p:spPr>
          <a:xfrm>
            <a:off x="8267774" y="2111762"/>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925886" y="4958879"/>
            <a:ext cx="2412268" cy="1298279"/>
            <a:chOff x="6922504" y="4862287"/>
            <a:chExt cx="2412268" cy="1273118"/>
          </a:xfrm>
        </p:grpSpPr>
        <p:sp>
          <p:nvSpPr>
            <p:cNvPr id="215" name="Rounded Rectangle 214"/>
            <p:cNvSpPr/>
            <p:nvPr/>
          </p:nvSpPr>
          <p:spPr>
            <a:xfrm>
              <a:off x="6922504" y="5261808"/>
              <a:ext cx="2412268" cy="873597"/>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r>
                <a:rPr lang="en-US" sz="1632" b="1" i="1" dirty="0" smtClean="0">
                  <a:solidFill>
                    <a:srgbClr val="FFFFFF"/>
                  </a:solidFill>
                </a:rPr>
                <a:t>Public </a:t>
              </a:r>
              <a:r>
                <a:rPr lang="en-US" sz="1632" b="1" i="1" dirty="0">
                  <a:solidFill>
                    <a:srgbClr val="FFFFFF"/>
                  </a:solidFill>
                </a:rPr>
                <a:t>Cloud</a:t>
              </a:r>
            </a:p>
          </p:txBody>
        </p:sp>
        <p:cxnSp>
          <p:nvCxnSpPr>
            <p:cNvPr id="59" name="Straight Arrow Connector 58"/>
            <p:cNvCxnSpPr/>
            <p:nvPr/>
          </p:nvCxnSpPr>
          <p:spPr>
            <a:xfrm flipV="1">
              <a:off x="8104229" y="4862287"/>
              <a:ext cx="0" cy="399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08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fade">
                                      <p:cBhvr>
                                        <p:cTn id="45" dur="500"/>
                                        <p:tgtEl>
                                          <p:spTgt spid="212"/>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54" grpId="0" animBg="1"/>
    </p:bldLst>
  </p:timing>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1895</TotalTime>
  <Words>3564</Words>
  <Application>Microsoft Office PowerPoint</Application>
  <PresentationFormat>Custom</PresentationFormat>
  <Paragraphs>825</Paragraphs>
  <Slides>60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60</vt:i4>
      </vt:variant>
    </vt:vector>
  </HeadingPairs>
  <TitlesOfParts>
    <vt:vector size="74" baseType="lpstr">
      <vt:lpstr>Arial Unicode MS</vt:lpstr>
      <vt:lpstr>Arial</vt:lpstr>
      <vt:lpstr>Calibri</vt:lpstr>
      <vt:lpstr>Kozuka Gothic Pro R</vt:lpstr>
      <vt:lpstr>Segoe Semibold</vt:lpstr>
      <vt:lpstr>Segoe UI</vt:lpstr>
      <vt:lpstr>Segoe UI Black</vt:lpstr>
      <vt:lpstr>Segoe UI Light</vt:lpstr>
      <vt:lpstr>Segoe UI Semibold</vt:lpstr>
      <vt:lpstr>Segoe UI Semilight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PowerPoint Presentation</vt:lpstr>
      <vt:lpstr>PowerPoint Presentation</vt:lpstr>
      <vt:lpstr>PowerPoint Presentation</vt:lpstr>
      <vt:lpstr>Market Endorsement</vt:lpstr>
      <vt:lpstr>Datacenters Today A contemporary view</vt:lpstr>
      <vt:lpstr>PowerPoint Presentation</vt:lpstr>
      <vt:lpstr>PowerPoint Presentation</vt:lpstr>
      <vt:lpstr>11 Categories</vt:lpstr>
      <vt:lpstr>46 services . . . and growing</vt:lpstr>
      <vt:lpstr>Compute</vt:lpstr>
      <vt:lpstr>Web &amp; Mobile</vt:lpstr>
      <vt:lpstr>Web &amp; Mobile</vt:lpstr>
      <vt:lpstr>Data &amp; Storage</vt:lpstr>
      <vt:lpstr>Aside… Storage (table, blob, queue)</vt:lpstr>
      <vt:lpstr>Analytics</vt:lpstr>
      <vt:lpstr>Analytics</vt:lpstr>
      <vt:lpstr>Internet of Things</vt:lpstr>
      <vt:lpstr>Networking</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Service Flowchart</vt:lpstr>
      <vt:lpstr>Azure Websites, Cloud Services, and Virtual Machines comparison</vt:lpstr>
      <vt:lpstr>Structured Data at rest</vt:lpstr>
      <vt:lpstr>Relational Data</vt:lpstr>
      <vt:lpstr>Azure Queues and Service Bus Queues</vt:lpstr>
      <vt:lpstr>Azure Services by region</vt:lpstr>
      <vt:lpstr>What is a Buddy Region? </vt:lpstr>
      <vt:lpstr>PowerPoint Presentation</vt:lpstr>
      <vt:lpstr>Shawn’s Top Tips</vt:lpstr>
      <vt:lpstr>Know your limits</vt:lpstr>
      <vt:lpstr>Load Test</vt:lpstr>
      <vt:lpstr>Don’t reinvent the wheel</vt:lpstr>
      <vt:lpstr>Stage Deployments</vt:lpstr>
      <vt:lpstr>Telemetry is key</vt:lpstr>
      <vt:lpstr>Its better with two</vt:lpstr>
      <vt:lpstr>Enter the 9’s</vt:lpstr>
      <vt:lpstr>SLAs</vt:lpstr>
      <vt:lpstr>Composite SLAs</vt:lpstr>
      <vt:lpstr>Planned maintenance for Azure virtual machines</vt:lpstr>
      <vt:lpstr>PowerPoint Presentation</vt:lpstr>
      <vt:lpstr>PowerPoint Presentation</vt:lpstr>
      <vt:lpstr>Microsoft Azure Service Fabric A platform for reliable, hyperscale, microservice-based applications</vt:lpstr>
      <vt:lpstr>Service Fabric cluster with microservices</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87</cp:revision>
  <dcterms:created xsi:type="dcterms:W3CDTF">2014-05-13T14:27:20Z</dcterms:created>
  <dcterms:modified xsi:type="dcterms:W3CDTF">2015-09-08T15:54:03Z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